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4488" r:id="rId2"/>
  </p:sldMasterIdLst>
  <p:notesMasterIdLst>
    <p:notesMasterId r:id="rId23"/>
  </p:notesMasterIdLst>
  <p:handoutMasterIdLst>
    <p:handoutMasterId r:id="rId24"/>
  </p:handoutMasterIdLst>
  <p:sldIdLst>
    <p:sldId id="256" r:id="rId3"/>
    <p:sldId id="722" r:id="rId4"/>
    <p:sldId id="723" r:id="rId5"/>
    <p:sldId id="744" r:id="rId6"/>
    <p:sldId id="748" r:id="rId7"/>
    <p:sldId id="771" r:id="rId8"/>
    <p:sldId id="728" r:id="rId9"/>
    <p:sldId id="731" r:id="rId10"/>
    <p:sldId id="746" r:id="rId11"/>
    <p:sldId id="726" r:id="rId12"/>
    <p:sldId id="749" r:id="rId13"/>
    <p:sldId id="745" r:id="rId14"/>
    <p:sldId id="747" r:id="rId15"/>
    <p:sldId id="741" r:id="rId16"/>
    <p:sldId id="743" r:id="rId17"/>
    <p:sldId id="738" r:id="rId18"/>
    <p:sldId id="757" r:id="rId19"/>
    <p:sldId id="756" r:id="rId20"/>
    <p:sldId id="752" r:id="rId21"/>
    <p:sldId id="739" r:id="rId22"/>
  </p:sldIdLst>
  <p:sldSz cx="9144000" cy="6858000" type="screen4x3"/>
  <p:notesSz cx="6735763" cy="9866313"/>
  <p:defaultTextStyle>
    <a:defPPr>
      <a:defRPr lang="ja-JP"/>
    </a:defPPr>
    <a:lvl1pPr algn="l"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6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99"/>
    <a:srgbClr val="FAF0E6"/>
    <a:srgbClr val="EAB47E"/>
    <a:srgbClr val="DC8228"/>
    <a:srgbClr val="66CCFF"/>
    <a:srgbClr val="99FF99"/>
    <a:srgbClr val="FF99CC"/>
    <a:srgbClr val="FF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4" autoAdjust="0"/>
    <p:restoredTop sz="96291" autoAdjust="0"/>
  </p:normalViewPr>
  <p:slideViewPr>
    <p:cSldViewPr>
      <p:cViewPr varScale="1">
        <p:scale>
          <a:sx n="88" d="100"/>
          <a:sy n="88" d="100"/>
        </p:scale>
        <p:origin x="1812" y="84"/>
      </p:cViewPr>
      <p:guideLst>
        <p:guide orient="horz" pos="2160"/>
        <p:guide pos="2880"/>
      </p:guideLst>
    </p:cSldViewPr>
  </p:slideViewPr>
  <p:notesTextViewPr>
    <p:cViewPr>
      <p:scale>
        <a:sx n="100" d="100"/>
        <a:sy n="100" d="100"/>
      </p:scale>
      <p:origin x="0" y="0"/>
    </p:cViewPr>
  </p:notesTextViewPr>
  <p:sorterViewPr>
    <p:cViewPr>
      <p:scale>
        <a:sx n="146" d="100"/>
        <a:sy n="146" d="100"/>
      </p:scale>
      <p:origin x="0" y="-1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xmlns="" id="{7CF1F3DD-D089-45A5-8C91-DC968558E858}"/>
              </a:ext>
            </a:extLst>
          </p:cNvPr>
          <p:cNvSpPr>
            <a:spLocks noGrp="1" noChangeArrowheads="1"/>
          </p:cNvSpPr>
          <p:nvPr>
            <p:ph type="hdr" sz="quarter"/>
          </p:nvPr>
        </p:nvSpPr>
        <p:spPr bwMode="auto">
          <a:xfrm>
            <a:off x="2" y="2"/>
            <a:ext cx="2917825" cy="493713"/>
          </a:xfrm>
          <a:prstGeom prst="rect">
            <a:avLst/>
          </a:prstGeom>
          <a:noFill/>
          <a:ln>
            <a:noFill/>
          </a:ln>
          <a:effectLst/>
        </p:spPr>
        <p:txBody>
          <a:bodyPr vert="horz" wrap="square" lIns="94840" tIns="47420" rIns="94840" bIns="47420" numCol="1" anchor="t" anchorCtr="0" compatLnSpc="1">
            <a:prstTxWarp prst="textNoShape">
              <a:avLst/>
            </a:prstTxWarp>
          </a:bodyPr>
          <a:lstStyle>
            <a:lvl1pPr defTabSz="948692" eaLnBrk="1" hangingPunct="1">
              <a:defRPr sz="1300">
                <a:latin typeface="Arial" charset="0"/>
              </a:defRPr>
            </a:lvl1pPr>
          </a:lstStyle>
          <a:p>
            <a:pPr>
              <a:defRPr/>
            </a:pPr>
            <a:endParaRPr lang="en-US" altLang="ja-JP"/>
          </a:p>
        </p:txBody>
      </p:sp>
      <p:sp>
        <p:nvSpPr>
          <p:cNvPr id="109571" name="Rectangle 3">
            <a:extLst>
              <a:ext uri="{FF2B5EF4-FFF2-40B4-BE49-F238E27FC236}">
                <a16:creationId xmlns:a16="http://schemas.microsoft.com/office/drawing/2014/main" xmlns="" id="{F0EBC7B9-219E-4A49-8125-C624D84650A0}"/>
              </a:ext>
            </a:extLst>
          </p:cNvPr>
          <p:cNvSpPr>
            <a:spLocks noGrp="1" noChangeArrowheads="1"/>
          </p:cNvSpPr>
          <p:nvPr>
            <p:ph type="dt" sz="quarter" idx="1"/>
          </p:nvPr>
        </p:nvSpPr>
        <p:spPr bwMode="auto">
          <a:xfrm>
            <a:off x="3816352" y="2"/>
            <a:ext cx="2917825" cy="493713"/>
          </a:xfrm>
          <a:prstGeom prst="rect">
            <a:avLst/>
          </a:prstGeom>
          <a:noFill/>
          <a:ln>
            <a:noFill/>
          </a:ln>
          <a:effectLst/>
        </p:spPr>
        <p:txBody>
          <a:bodyPr vert="horz" wrap="square" lIns="94840" tIns="47420" rIns="94840" bIns="47420" numCol="1" anchor="t" anchorCtr="0" compatLnSpc="1">
            <a:prstTxWarp prst="textNoShape">
              <a:avLst/>
            </a:prstTxWarp>
          </a:bodyPr>
          <a:lstStyle>
            <a:lvl1pPr algn="r" defTabSz="948692" eaLnBrk="1" hangingPunct="1">
              <a:defRPr sz="1300">
                <a:latin typeface="Arial" charset="0"/>
              </a:defRPr>
            </a:lvl1pPr>
          </a:lstStyle>
          <a:p>
            <a:pPr>
              <a:defRPr/>
            </a:pPr>
            <a:endParaRPr lang="en-US" altLang="ja-JP"/>
          </a:p>
        </p:txBody>
      </p:sp>
      <p:sp>
        <p:nvSpPr>
          <p:cNvPr id="109572" name="Rectangle 4">
            <a:extLst>
              <a:ext uri="{FF2B5EF4-FFF2-40B4-BE49-F238E27FC236}">
                <a16:creationId xmlns:a16="http://schemas.microsoft.com/office/drawing/2014/main" xmlns="" id="{C9F89F7A-F9F6-4A7C-8649-F7D0D70C9E06}"/>
              </a:ext>
            </a:extLst>
          </p:cNvPr>
          <p:cNvSpPr>
            <a:spLocks noGrp="1" noChangeArrowheads="1"/>
          </p:cNvSpPr>
          <p:nvPr>
            <p:ph type="ftr" sz="quarter" idx="2"/>
          </p:nvPr>
        </p:nvSpPr>
        <p:spPr bwMode="auto">
          <a:xfrm>
            <a:off x="2" y="9371013"/>
            <a:ext cx="2917825" cy="493712"/>
          </a:xfrm>
          <a:prstGeom prst="rect">
            <a:avLst/>
          </a:prstGeom>
          <a:noFill/>
          <a:ln>
            <a:noFill/>
          </a:ln>
          <a:effectLst/>
        </p:spPr>
        <p:txBody>
          <a:bodyPr vert="horz" wrap="square" lIns="94840" tIns="47420" rIns="94840" bIns="47420" numCol="1" anchor="b" anchorCtr="0" compatLnSpc="1">
            <a:prstTxWarp prst="textNoShape">
              <a:avLst/>
            </a:prstTxWarp>
          </a:bodyPr>
          <a:lstStyle>
            <a:lvl1pPr defTabSz="948692" eaLnBrk="1" hangingPunct="1">
              <a:defRPr sz="1300">
                <a:latin typeface="Arial" charset="0"/>
              </a:defRPr>
            </a:lvl1pPr>
          </a:lstStyle>
          <a:p>
            <a:pPr>
              <a:defRPr/>
            </a:pPr>
            <a:endParaRPr lang="en-US" altLang="ja-JP"/>
          </a:p>
        </p:txBody>
      </p:sp>
      <p:sp>
        <p:nvSpPr>
          <p:cNvPr id="109573" name="Rectangle 5">
            <a:extLst>
              <a:ext uri="{FF2B5EF4-FFF2-40B4-BE49-F238E27FC236}">
                <a16:creationId xmlns:a16="http://schemas.microsoft.com/office/drawing/2014/main" xmlns="" id="{95EAE253-8C96-4933-8C73-00186F76BABC}"/>
              </a:ext>
            </a:extLst>
          </p:cNvPr>
          <p:cNvSpPr>
            <a:spLocks noGrp="1" noChangeArrowheads="1"/>
          </p:cNvSpPr>
          <p:nvPr>
            <p:ph type="sldNum" sz="quarter" idx="3"/>
          </p:nvPr>
        </p:nvSpPr>
        <p:spPr bwMode="auto">
          <a:xfrm>
            <a:off x="3816352" y="9371013"/>
            <a:ext cx="2917825" cy="493712"/>
          </a:xfrm>
          <a:prstGeom prst="rect">
            <a:avLst/>
          </a:prstGeom>
          <a:noFill/>
          <a:ln>
            <a:noFill/>
          </a:ln>
          <a:effectLst/>
        </p:spPr>
        <p:txBody>
          <a:bodyPr vert="horz" wrap="square" lIns="94840" tIns="47420" rIns="94840" bIns="47420" numCol="1" anchor="b" anchorCtr="0" compatLnSpc="1">
            <a:prstTxWarp prst="textNoShape">
              <a:avLst/>
            </a:prstTxWarp>
          </a:bodyPr>
          <a:lstStyle>
            <a:lvl1pPr algn="r" defTabSz="947618" eaLnBrk="1" hangingPunct="1">
              <a:defRPr sz="1300"/>
            </a:lvl1pPr>
          </a:lstStyle>
          <a:p>
            <a:pPr>
              <a:defRPr/>
            </a:pPr>
            <a:fld id="{2501A4CE-EEE3-4BF9-83E3-BC8224235788}"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82C96BA4-BB84-44E6-8823-A931F3F793C0}"/>
              </a:ext>
            </a:extLst>
          </p:cNvPr>
          <p:cNvSpPr>
            <a:spLocks noGrp="1" noChangeArrowheads="1"/>
          </p:cNvSpPr>
          <p:nvPr>
            <p:ph type="hdr" sz="quarter"/>
          </p:nvPr>
        </p:nvSpPr>
        <p:spPr bwMode="auto">
          <a:xfrm>
            <a:off x="2" y="2"/>
            <a:ext cx="2917825" cy="493713"/>
          </a:xfrm>
          <a:prstGeom prst="rect">
            <a:avLst/>
          </a:prstGeom>
          <a:noFill/>
          <a:ln>
            <a:noFill/>
          </a:ln>
          <a:effectLst/>
        </p:spPr>
        <p:txBody>
          <a:bodyPr vert="horz" wrap="square" lIns="94840" tIns="47420" rIns="94840" bIns="47420" numCol="1" anchor="t" anchorCtr="0" compatLnSpc="1">
            <a:prstTxWarp prst="textNoShape">
              <a:avLst/>
            </a:prstTxWarp>
          </a:bodyPr>
          <a:lstStyle>
            <a:lvl1pPr defTabSz="948692" eaLnBrk="1" hangingPunct="1">
              <a:defRPr sz="1300">
                <a:latin typeface="Arial" charset="0"/>
              </a:defRPr>
            </a:lvl1pPr>
          </a:lstStyle>
          <a:p>
            <a:pPr>
              <a:defRPr/>
            </a:pPr>
            <a:endParaRPr lang="en-US" altLang="ja-JP"/>
          </a:p>
        </p:txBody>
      </p:sp>
      <p:sp>
        <p:nvSpPr>
          <p:cNvPr id="41987" name="Rectangle 3">
            <a:extLst>
              <a:ext uri="{FF2B5EF4-FFF2-40B4-BE49-F238E27FC236}">
                <a16:creationId xmlns:a16="http://schemas.microsoft.com/office/drawing/2014/main" xmlns="" id="{EDFEBE92-1F1C-408C-9B39-0BC967B26391}"/>
              </a:ext>
            </a:extLst>
          </p:cNvPr>
          <p:cNvSpPr>
            <a:spLocks noGrp="1" noChangeArrowheads="1"/>
          </p:cNvSpPr>
          <p:nvPr>
            <p:ph type="dt" idx="1"/>
          </p:nvPr>
        </p:nvSpPr>
        <p:spPr bwMode="auto">
          <a:xfrm>
            <a:off x="3816352" y="2"/>
            <a:ext cx="2917825" cy="493713"/>
          </a:xfrm>
          <a:prstGeom prst="rect">
            <a:avLst/>
          </a:prstGeom>
          <a:noFill/>
          <a:ln>
            <a:noFill/>
          </a:ln>
          <a:effectLst/>
        </p:spPr>
        <p:txBody>
          <a:bodyPr vert="horz" wrap="square" lIns="94840" tIns="47420" rIns="94840" bIns="47420" numCol="1" anchor="t" anchorCtr="0" compatLnSpc="1">
            <a:prstTxWarp prst="textNoShape">
              <a:avLst/>
            </a:prstTxWarp>
          </a:bodyPr>
          <a:lstStyle>
            <a:lvl1pPr algn="r" defTabSz="948692" eaLnBrk="1" hangingPunct="1">
              <a:defRPr sz="1300">
                <a:latin typeface="Arial" charset="0"/>
              </a:defRPr>
            </a:lvl1pPr>
          </a:lstStyle>
          <a:p>
            <a:pPr>
              <a:defRPr/>
            </a:pPr>
            <a:endParaRPr lang="en-US" altLang="ja-JP"/>
          </a:p>
        </p:txBody>
      </p:sp>
      <p:sp>
        <p:nvSpPr>
          <p:cNvPr id="13316" name="Rectangle 4">
            <a:extLst>
              <a:ext uri="{FF2B5EF4-FFF2-40B4-BE49-F238E27FC236}">
                <a16:creationId xmlns:a16="http://schemas.microsoft.com/office/drawing/2014/main" xmlns="" id="{AD5954F1-3B1D-48C3-B819-91F58BD4FC2A}"/>
              </a:ext>
            </a:extLst>
          </p:cNvPr>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xmlns="" id="{D4837D92-58CB-4208-8BAE-CB5716FCDF64}"/>
              </a:ext>
            </a:extLst>
          </p:cNvPr>
          <p:cNvSpPr>
            <a:spLocks noGrp="1" noChangeArrowheads="1"/>
          </p:cNvSpPr>
          <p:nvPr>
            <p:ph type="body" sz="quarter" idx="3"/>
          </p:nvPr>
        </p:nvSpPr>
        <p:spPr bwMode="auto">
          <a:xfrm>
            <a:off x="673100" y="4686300"/>
            <a:ext cx="5389563" cy="4440238"/>
          </a:xfrm>
          <a:prstGeom prst="rect">
            <a:avLst/>
          </a:prstGeom>
          <a:noFill/>
          <a:ln>
            <a:noFill/>
          </a:ln>
          <a:effectLst/>
        </p:spPr>
        <p:txBody>
          <a:bodyPr vert="horz" wrap="square" lIns="94840" tIns="47420" rIns="94840" bIns="474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990" name="Rectangle 6">
            <a:extLst>
              <a:ext uri="{FF2B5EF4-FFF2-40B4-BE49-F238E27FC236}">
                <a16:creationId xmlns:a16="http://schemas.microsoft.com/office/drawing/2014/main" xmlns="" id="{32CD9065-3E45-4740-B27A-AEF656C69C3E}"/>
              </a:ext>
            </a:extLst>
          </p:cNvPr>
          <p:cNvSpPr>
            <a:spLocks noGrp="1" noChangeArrowheads="1"/>
          </p:cNvSpPr>
          <p:nvPr>
            <p:ph type="ftr" sz="quarter" idx="4"/>
          </p:nvPr>
        </p:nvSpPr>
        <p:spPr bwMode="auto">
          <a:xfrm>
            <a:off x="2" y="9371013"/>
            <a:ext cx="2917825" cy="493712"/>
          </a:xfrm>
          <a:prstGeom prst="rect">
            <a:avLst/>
          </a:prstGeom>
          <a:noFill/>
          <a:ln>
            <a:noFill/>
          </a:ln>
          <a:effectLst/>
        </p:spPr>
        <p:txBody>
          <a:bodyPr vert="horz" wrap="square" lIns="94840" tIns="47420" rIns="94840" bIns="47420" numCol="1" anchor="b" anchorCtr="0" compatLnSpc="1">
            <a:prstTxWarp prst="textNoShape">
              <a:avLst/>
            </a:prstTxWarp>
          </a:bodyPr>
          <a:lstStyle>
            <a:lvl1pPr defTabSz="948692" eaLnBrk="1" hangingPunct="1">
              <a:defRPr sz="1300">
                <a:latin typeface="Arial" charset="0"/>
              </a:defRPr>
            </a:lvl1pPr>
          </a:lstStyle>
          <a:p>
            <a:pPr>
              <a:defRPr/>
            </a:pPr>
            <a:endParaRPr lang="en-US" altLang="ja-JP"/>
          </a:p>
        </p:txBody>
      </p:sp>
      <p:sp>
        <p:nvSpPr>
          <p:cNvPr id="41991" name="Rectangle 7">
            <a:extLst>
              <a:ext uri="{FF2B5EF4-FFF2-40B4-BE49-F238E27FC236}">
                <a16:creationId xmlns:a16="http://schemas.microsoft.com/office/drawing/2014/main" xmlns="" id="{0BAB4B92-0F86-4656-822A-1E23A2A761A7}"/>
              </a:ext>
            </a:extLst>
          </p:cNvPr>
          <p:cNvSpPr>
            <a:spLocks noGrp="1" noChangeArrowheads="1"/>
          </p:cNvSpPr>
          <p:nvPr>
            <p:ph type="sldNum" sz="quarter" idx="5"/>
          </p:nvPr>
        </p:nvSpPr>
        <p:spPr bwMode="auto">
          <a:xfrm>
            <a:off x="3816352" y="9371013"/>
            <a:ext cx="2917825" cy="493712"/>
          </a:xfrm>
          <a:prstGeom prst="rect">
            <a:avLst/>
          </a:prstGeom>
          <a:noFill/>
          <a:ln>
            <a:noFill/>
          </a:ln>
          <a:effectLst/>
        </p:spPr>
        <p:txBody>
          <a:bodyPr vert="horz" wrap="square" lIns="94840" tIns="47420" rIns="94840" bIns="47420" numCol="1" anchor="b" anchorCtr="0" compatLnSpc="1">
            <a:prstTxWarp prst="textNoShape">
              <a:avLst/>
            </a:prstTxWarp>
          </a:bodyPr>
          <a:lstStyle>
            <a:lvl1pPr algn="r" defTabSz="947618" eaLnBrk="1" hangingPunct="1">
              <a:defRPr sz="1300"/>
            </a:lvl1pPr>
          </a:lstStyle>
          <a:p>
            <a:pPr>
              <a:defRPr/>
            </a:pPr>
            <a:fld id="{ACC747C7-EBA1-4759-AC27-4D50ADD7ABFB}" type="slidenum">
              <a:rPr lang="en-US" altLang="ja-JP"/>
              <a:pPr>
                <a:defRPr/>
              </a:pPr>
              <a:t>‹#›</a:t>
            </a:fld>
            <a:endParaRPr lang="en-US" altLang="ja-JP"/>
          </a:p>
        </p:txBody>
      </p:sp>
    </p:spTree>
    <p:extLst>
      <p:ext uri="{BB962C8B-B14F-4D97-AF65-F5344CB8AC3E}">
        <p14:creationId xmlns:p14="http://schemas.microsoft.com/office/powerpoint/2010/main" val="3359090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6B8A6F7C-39EC-4778-9F27-3C2FA57DDC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603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19" indent="-280952" defTabSz="94603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1745" indent="-223810" defTabSz="94603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5711" indent="-223810" defTabSz="94603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8092" indent="-223810" defTabSz="94603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5234" indent="-223810" defTabSz="9460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376" indent="-223810" defTabSz="9460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9518" indent="-223810" defTabSz="9460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66660" indent="-223810" defTabSz="94603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98304CD-8D2A-454A-B44F-C7B76656A138}" type="slidenum">
              <a:rPr lang="en-US" altLang="ja-JP" sz="1300">
                <a:ea typeface="ＭＳ Ｐゴシック" panose="020B0600070205080204" pitchFamily="50" charset="-128"/>
              </a:rPr>
              <a:pPr>
                <a:spcBef>
                  <a:spcPct val="0"/>
                </a:spcBef>
              </a:pPr>
              <a:t>1</a:t>
            </a:fld>
            <a:endParaRPr lang="en-US" altLang="ja-JP" sz="1300">
              <a:ea typeface="ＭＳ Ｐゴシック" panose="020B0600070205080204" pitchFamily="50" charset="-128"/>
            </a:endParaRPr>
          </a:p>
        </p:txBody>
      </p:sp>
      <p:sp>
        <p:nvSpPr>
          <p:cNvPr id="16387" name="Rectangle 2">
            <a:extLst>
              <a:ext uri="{FF2B5EF4-FFF2-40B4-BE49-F238E27FC236}">
                <a16:creationId xmlns:a16="http://schemas.microsoft.com/office/drawing/2014/main" xmlns="" id="{2635DF9A-FAEA-4489-8428-2F168E3F4B9C}"/>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xmlns="" id="{CD735DD5-FF9E-4864-BDE7-F586799B26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92314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10</a:t>
            </a:fld>
            <a:endParaRPr lang="en-US" altLang="ja-JP">
              <a:solidFill>
                <a:srgbClr val="000000"/>
              </a:solidFill>
            </a:endParaRPr>
          </a:p>
        </p:txBody>
      </p:sp>
    </p:spTree>
    <p:extLst>
      <p:ext uri="{BB962C8B-B14F-4D97-AF65-F5344CB8AC3E}">
        <p14:creationId xmlns:p14="http://schemas.microsoft.com/office/powerpoint/2010/main" val="78159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11</a:t>
            </a:fld>
            <a:endParaRPr lang="en-US" altLang="ja-JP">
              <a:solidFill>
                <a:srgbClr val="000000"/>
              </a:solidFill>
            </a:endParaRPr>
          </a:p>
        </p:txBody>
      </p:sp>
    </p:spTree>
    <p:extLst>
      <p:ext uri="{BB962C8B-B14F-4D97-AF65-F5344CB8AC3E}">
        <p14:creationId xmlns:p14="http://schemas.microsoft.com/office/powerpoint/2010/main" val="70465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12</a:t>
            </a:fld>
            <a:endParaRPr lang="en-US" altLang="ja-JP">
              <a:solidFill>
                <a:srgbClr val="000000"/>
              </a:solidFill>
            </a:endParaRPr>
          </a:p>
        </p:txBody>
      </p:sp>
    </p:spTree>
    <p:extLst>
      <p:ext uri="{BB962C8B-B14F-4D97-AF65-F5344CB8AC3E}">
        <p14:creationId xmlns:p14="http://schemas.microsoft.com/office/powerpoint/2010/main" val="2688569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13</a:t>
            </a:fld>
            <a:endParaRPr lang="en-US" altLang="ja-JP">
              <a:solidFill>
                <a:srgbClr val="000000"/>
              </a:solidFill>
            </a:endParaRPr>
          </a:p>
        </p:txBody>
      </p:sp>
    </p:spTree>
    <p:extLst>
      <p:ext uri="{BB962C8B-B14F-4D97-AF65-F5344CB8AC3E}">
        <p14:creationId xmlns:p14="http://schemas.microsoft.com/office/powerpoint/2010/main" val="2367669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14</a:t>
            </a:fld>
            <a:endParaRPr lang="en-US" altLang="ja-JP">
              <a:solidFill>
                <a:srgbClr val="000000"/>
              </a:solidFill>
            </a:endParaRPr>
          </a:p>
        </p:txBody>
      </p:sp>
    </p:spTree>
    <p:extLst>
      <p:ext uri="{BB962C8B-B14F-4D97-AF65-F5344CB8AC3E}">
        <p14:creationId xmlns:p14="http://schemas.microsoft.com/office/powerpoint/2010/main" val="1545312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15</a:t>
            </a:fld>
            <a:endParaRPr lang="en-US" altLang="ja-JP">
              <a:solidFill>
                <a:srgbClr val="000000"/>
              </a:solidFill>
            </a:endParaRPr>
          </a:p>
        </p:txBody>
      </p:sp>
    </p:spTree>
    <p:extLst>
      <p:ext uri="{BB962C8B-B14F-4D97-AF65-F5344CB8AC3E}">
        <p14:creationId xmlns:p14="http://schemas.microsoft.com/office/powerpoint/2010/main" val="3585199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16</a:t>
            </a:fld>
            <a:endParaRPr lang="en-US" altLang="ja-JP">
              <a:solidFill>
                <a:srgbClr val="000000"/>
              </a:solidFill>
            </a:endParaRPr>
          </a:p>
        </p:txBody>
      </p:sp>
    </p:spTree>
    <p:extLst>
      <p:ext uri="{BB962C8B-B14F-4D97-AF65-F5344CB8AC3E}">
        <p14:creationId xmlns:p14="http://schemas.microsoft.com/office/powerpoint/2010/main" val="3238189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19</a:t>
            </a:fld>
            <a:endParaRPr lang="en-US" altLang="ja-JP">
              <a:solidFill>
                <a:srgbClr val="000000"/>
              </a:solidFill>
            </a:endParaRPr>
          </a:p>
        </p:txBody>
      </p:sp>
    </p:spTree>
    <p:extLst>
      <p:ext uri="{BB962C8B-B14F-4D97-AF65-F5344CB8AC3E}">
        <p14:creationId xmlns:p14="http://schemas.microsoft.com/office/powerpoint/2010/main" val="134216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2</a:t>
            </a:fld>
            <a:endParaRPr lang="en-US" altLang="ja-JP">
              <a:solidFill>
                <a:srgbClr val="000000"/>
              </a:solidFill>
            </a:endParaRPr>
          </a:p>
        </p:txBody>
      </p:sp>
    </p:spTree>
    <p:extLst>
      <p:ext uri="{BB962C8B-B14F-4D97-AF65-F5344CB8AC3E}">
        <p14:creationId xmlns:p14="http://schemas.microsoft.com/office/powerpoint/2010/main" val="172693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3</a:t>
            </a:fld>
            <a:endParaRPr lang="en-US" altLang="ja-JP">
              <a:solidFill>
                <a:srgbClr val="000000"/>
              </a:solidFill>
            </a:endParaRPr>
          </a:p>
        </p:txBody>
      </p:sp>
    </p:spTree>
    <p:extLst>
      <p:ext uri="{BB962C8B-B14F-4D97-AF65-F5344CB8AC3E}">
        <p14:creationId xmlns:p14="http://schemas.microsoft.com/office/powerpoint/2010/main" val="122058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4</a:t>
            </a:fld>
            <a:endParaRPr lang="en-US" altLang="ja-JP">
              <a:solidFill>
                <a:srgbClr val="000000"/>
              </a:solidFill>
            </a:endParaRPr>
          </a:p>
        </p:txBody>
      </p:sp>
    </p:spTree>
    <p:extLst>
      <p:ext uri="{BB962C8B-B14F-4D97-AF65-F5344CB8AC3E}">
        <p14:creationId xmlns:p14="http://schemas.microsoft.com/office/powerpoint/2010/main" val="91864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5</a:t>
            </a:fld>
            <a:endParaRPr lang="en-US" altLang="ja-JP">
              <a:solidFill>
                <a:srgbClr val="000000"/>
              </a:solidFill>
            </a:endParaRPr>
          </a:p>
        </p:txBody>
      </p:sp>
    </p:spTree>
    <p:extLst>
      <p:ext uri="{BB962C8B-B14F-4D97-AF65-F5344CB8AC3E}">
        <p14:creationId xmlns:p14="http://schemas.microsoft.com/office/powerpoint/2010/main" val="400346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6</a:t>
            </a:fld>
            <a:endParaRPr lang="en-US" altLang="ja-JP">
              <a:solidFill>
                <a:srgbClr val="000000"/>
              </a:solidFill>
            </a:endParaRPr>
          </a:p>
        </p:txBody>
      </p:sp>
    </p:spTree>
    <p:extLst>
      <p:ext uri="{BB962C8B-B14F-4D97-AF65-F5344CB8AC3E}">
        <p14:creationId xmlns:p14="http://schemas.microsoft.com/office/powerpoint/2010/main" val="327067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7</a:t>
            </a:fld>
            <a:endParaRPr lang="en-US" altLang="ja-JP">
              <a:solidFill>
                <a:srgbClr val="000000"/>
              </a:solidFill>
            </a:endParaRPr>
          </a:p>
        </p:txBody>
      </p:sp>
    </p:spTree>
    <p:extLst>
      <p:ext uri="{BB962C8B-B14F-4D97-AF65-F5344CB8AC3E}">
        <p14:creationId xmlns:p14="http://schemas.microsoft.com/office/powerpoint/2010/main" val="290256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8</a:t>
            </a:fld>
            <a:endParaRPr lang="en-US" altLang="ja-JP">
              <a:solidFill>
                <a:srgbClr val="000000"/>
              </a:solidFill>
            </a:endParaRPr>
          </a:p>
        </p:txBody>
      </p:sp>
    </p:spTree>
    <p:extLst>
      <p:ext uri="{BB962C8B-B14F-4D97-AF65-F5344CB8AC3E}">
        <p14:creationId xmlns:p14="http://schemas.microsoft.com/office/powerpoint/2010/main" val="336202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EDF3FCD-7482-4151-9BDD-FC6CC489E078}" type="slidenum">
              <a:rPr lang="en-US" altLang="ja-JP" smtClean="0">
                <a:solidFill>
                  <a:srgbClr val="000000"/>
                </a:solidFill>
              </a:rPr>
              <a:pPr>
                <a:defRPr/>
              </a:pPr>
              <a:t>9</a:t>
            </a:fld>
            <a:endParaRPr lang="en-US" altLang="ja-JP">
              <a:solidFill>
                <a:srgbClr val="000000"/>
              </a:solidFill>
            </a:endParaRPr>
          </a:p>
        </p:txBody>
      </p:sp>
    </p:spTree>
    <p:extLst>
      <p:ext uri="{BB962C8B-B14F-4D97-AF65-F5344CB8AC3E}">
        <p14:creationId xmlns:p14="http://schemas.microsoft.com/office/powerpoint/2010/main" val="1064333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bwMode="black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06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3A010C8F-C5B6-4AD5-8E05-BE250E6C6001}"/>
              </a:ext>
            </a:extLst>
          </p:cNvPr>
          <p:cNvSpPr/>
          <p:nvPr userDrawn="1"/>
        </p:nvSpPr>
        <p:spPr>
          <a:xfrm>
            <a:off x="2590800" y="6524625"/>
            <a:ext cx="3962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1050" dirty="0">
                <a:solidFill>
                  <a:schemeClr val="tx1"/>
                </a:solidFill>
                <a:latin typeface="HG創英角ｺﾞｼｯｸUB" panose="020B0909000000000000" pitchFamily="49" charset="-128"/>
                <a:ea typeface="HG創英角ｺﾞｼｯｸUB" panose="020B0909000000000000" pitchFamily="49" charset="-128"/>
              </a:rPr>
              <a:t>ブレイン社会保険労務士法人／総合事務所ブレイン</a:t>
            </a: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a:extLst>
              <a:ext uri="{FF2B5EF4-FFF2-40B4-BE49-F238E27FC236}">
                <a16:creationId xmlns:a16="http://schemas.microsoft.com/office/drawing/2014/main" xmlns="" id="{6873628D-71AB-4517-8952-B4925AB25618}"/>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6" name="Rectangle 3">
            <a:extLst>
              <a:ext uri="{FF2B5EF4-FFF2-40B4-BE49-F238E27FC236}">
                <a16:creationId xmlns:a16="http://schemas.microsoft.com/office/drawing/2014/main" xmlns="" id="{E35E9AFA-2230-419A-9EEA-4F2D4EE0E9EC}"/>
              </a:ext>
            </a:extLst>
          </p:cNvPr>
          <p:cNvSpPr>
            <a:spLocks noGrp="1" noChangeArrowheads="1"/>
          </p:cNvSpPr>
          <p:nvPr>
            <p:ph type="sldNum" sz="quarter" idx="11"/>
          </p:nvPr>
        </p:nvSpPr>
        <p:spPr/>
        <p:txBody>
          <a:bodyPr/>
          <a:lstStyle>
            <a:lvl1pPr>
              <a:defRPr/>
            </a:lvl1pPr>
          </a:lstStyle>
          <a:p>
            <a:pPr>
              <a:defRPr/>
            </a:pPr>
            <a:fld id="{40CBC57A-A35E-4644-BFC5-6C465769CE0A}" type="slidenum">
              <a:rPr lang="en-US" altLang="ja-JP"/>
              <a:pPr>
                <a:defRPr/>
              </a:pPr>
              <a:t>‹#›</a:t>
            </a:fld>
            <a:endParaRPr lang="en-US" altLang="ja-JP"/>
          </a:p>
        </p:txBody>
      </p:sp>
      <p:sp>
        <p:nvSpPr>
          <p:cNvPr id="7" name="Rectangle 16">
            <a:extLst>
              <a:ext uri="{FF2B5EF4-FFF2-40B4-BE49-F238E27FC236}">
                <a16:creationId xmlns:a16="http://schemas.microsoft.com/office/drawing/2014/main" xmlns="" id="{90E45699-2BA7-4370-AAEC-AF6383385166}"/>
              </a:ext>
            </a:extLst>
          </p:cNvPr>
          <p:cNvSpPr>
            <a:spLocks noGrp="1" noChangeArrowheads="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42858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5B0EA079-FC69-449A-A431-5E90D5FA61E3}"/>
              </a:ext>
            </a:extLst>
          </p:cNvPr>
          <p:cNvSpPr/>
          <p:nvPr userDrawn="1"/>
        </p:nvSpPr>
        <p:spPr>
          <a:xfrm>
            <a:off x="2590800" y="6524625"/>
            <a:ext cx="3962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1050" dirty="0">
                <a:solidFill>
                  <a:schemeClr val="tx1"/>
                </a:solidFill>
                <a:latin typeface="HG創英角ｺﾞｼｯｸUB" panose="020B0909000000000000" pitchFamily="49" charset="-128"/>
                <a:ea typeface="HG創英角ｺﾞｼｯｸUB" panose="020B0909000000000000" pitchFamily="49" charset="-128"/>
              </a:rPr>
              <a:t>ブレイン社会保険労務士法人／総合事務所ブレイン</a:t>
            </a:r>
          </a:p>
        </p:txBody>
      </p:sp>
      <p:sp>
        <p:nvSpPr>
          <p:cNvPr id="2" name="縦書きタイトル 1"/>
          <p:cNvSpPr>
            <a:spLocks noGrp="1"/>
          </p:cNvSpPr>
          <p:nvPr>
            <p:ph type="title" orient="vert"/>
          </p:nvPr>
        </p:nvSpPr>
        <p:spPr>
          <a:xfrm>
            <a:off x="6629400" y="457200"/>
            <a:ext cx="2057400" cy="5410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457200"/>
            <a:ext cx="60198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a:extLst>
              <a:ext uri="{FF2B5EF4-FFF2-40B4-BE49-F238E27FC236}">
                <a16:creationId xmlns:a16="http://schemas.microsoft.com/office/drawing/2014/main" xmlns="" id="{4E1AE2C0-95DC-4716-8DD3-C445EF0C6D7C}"/>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6" name="Rectangle 3">
            <a:extLst>
              <a:ext uri="{FF2B5EF4-FFF2-40B4-BE49-F238E27FC236}">
                <a16:creationId xmlns:a16="http://schemas.microsoft.com/office/drawing/2014/main" xmlns="" id="{7ACAC45E-22BA-4294-A007-4222536C02A9}"/>
              </a:ext>
            </a:extLst>
          </p:cNvPr>
          <p:cNvSpPr>
            <a:spLocks noGrp="1" noChangeArrowheads="1"/>
          </p:cNvSpPr>
          <p:nvPr>
            <p:ph type="sldNum" sz="quarter" idx="11"/>
          </p:nvPr>
        </p:nvSpPr>
        <p:spPr/>
        <p:txBody>
          <a:bodyPr/>
          <a:lstStyle>
            <a:lvl1pPr>
              <a:defRPr/>
            </a:lvl1pPr>
          </a:lstStyle>
          <a:p>
            <a:pPr>
              <a:defRPr/>
            </a:pPr>
            <a:fld id="{101E4DC4-9E69-455C-A2B3-2A00B332F059}" type="slidenum">
              <a:rPr lang="en-US" altLang="ja-JP"/>
              <a:pPr>
                <a:defRPr/>
              </a:pPr>
              <a:t>‹#›</a:t>
            </a:fld>
            <a:endParaRPr lang="en-US" altLang="ja-JP"/>
          </a:p>
        </p:txBody>
      </p:sp>
      <p:sp>
        <p:nvSpPr>
          <p:cNvPr id="7" name="Rectangle 16">
            <a:extLst>
              <a:ext uri="{FF2B5EF4-FFF2-40B4-BE49-F238E27FC236}">
                <a16:creationId xmlns:a16="http://schemas.microsoft.com/office/drawing/2014/main" xmlns="" id="{8CBF0831-AC3A-4DC4-A1D4-CFD659BCBA6A}"/>
              </a:ext>
            </a:extLst>
          </p:cNvPr>
          <p:cNvSpPr>
            <a:spLocks noGrp="1" noChangeArrowheads="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167366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2780111B-1CAA-4D08-8631-3FB6B25DFDEC}"/>
              </a:ext>
            </a:extLst>
          </p:cNvPr>
          <p:cNvSpPr/>
          <p:nvPr userDrawn="1"/>
        </p:nvSpPr>
        <p:spPr>
          <a:xfrm>
            <a:off x="2590800" y="6524625"/>
            <a:ext cx="3962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1050" dirty="0">
                <a:solidFill>
                  <a:schemeClr val="tx1"/>
                </a:solidFill>
                <a:latin typeface="HG創英角ｺﾞｼｯｸUB" panose="020B0909000000000000" pitchFamily="49" charset="-128"/>
                <a:ea typeface="HG創英角ｺﾞｼｯｸUB" panose="020B0909000000000000" pitchFamily="49" charset="-128"/>
              </a:rPr>
              <a:t>ブレイン社会保険労務士法人／総合事務所ブレイン</a:t>
            </a:r>
          </a:p>
        </p:txBody>
      </p:sp>
      <p:sp>
        <p:nvSpPr>
          <p:cNvPr id="2" name="コンテンツ プレースホルダー 1"/>
          <p:cNvSpPr>
            <a:spLocks noGrp="1"/>
          </p:cNvSpPr>
          <p:nvPr>
            <p:ph/>
          </p:nvPr>
        </p:nvSpPr>
        <p:spPr>
          <a:xfrm>
            <a:off x="457200" y="457200"/>
            <a:ext cx="8229600" cy="5410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a:extLst>
              <a:ext uri="{FF2B5EF4-FFF2-40B4-BE49-F238E27FC236}">
                <a16:creationId xmlns:a16="http://schemas.microsoft.com/office/drawing/2014/main" xmlns="" id="{126DBBCE-1904-452E-AA9B-973A4937E8C8}"/>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xmlns="" id="{ECF80886-1B42-4C6E-A9F2-2025B3CB7A0C}"/>
              </a:ext>
            </a:extLst>
          </p:cNvPr>
          <p:cNvSpPr>
            <a:spLocks noGrp="1" noChangeArrowheads="1"/>
          </p:cNvSpPr>
          <p:nvPr>
            <p:ph type="sldNum" sz="quarter" idx="11"/>
          </p:nvPr>
        </p:nvSpPr>
        <p:spPr/>
        <p:txBody>
          <a:bodyPr/>
          <a:lstStyle>
            <a:lvl1pPr>
              <a:defRPr/>
            </a:lvl1pPr>
          </a:lstStyle>
          <a:p>
            <a:pPr>
              <a:defRPr/>
            </a:pPr>
            <a:fld id="{18586461-7A8C-43C7-BEF9-5DB46E26AC71}" type="slidenum">
              <a:rPr lang="en-US" altLang="ja-JP"/>
              <a:pPr>
                <a:defRPr/>
              </a:pPr>
              <a:t>‹#›</a:t>
            </a:fld>
            <a:endParaRPr lang="en-US" altLang="ja-JP"/>
          </a:p>
        </p:txBody>
      </p:sp>
      <p:sp>
        <p:nvSpPr>
          <p:cNvPr id="6" name="Rectangle 16">
            <a:extLst>
              <a:ext uri="{FF2B5EF4-FFF2-40B4-BE49-F238E27FC236}">
                <a16:creationId xmlns:a16="http://schemas.microsoft.com/office/drawing/2014/main" xmlns="" id="{FF13CE42-DFDE-439A-A3FE-A172F5F39824}"/>
              </a:ext>
            </a:extLst>
          </p:cNvPr>
          <p:cNvSpPr>
            <a:spLocks noGrp="1" noChangeArrowheads="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36736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bg bwMode="black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53ED10FE-2A84-47A5-B279-64D9B615D4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12160" y="5289070"/>
            <a:ext cx="2592288" cy="732218"/>
          </a:xfrm>
          <a:prstGeom prst="rect">
            <a:avLst/>
          </a:prstGeom>
        </p:spPr>
      </p:pic>
    </p:spTree>
    <p:extLst>
      <p:ext uri="{BB962C8B-B14F-4D97-AF65-F5344CB8AC3E}">
        <p14:creationId xmlns:p14="http://schemas.microsoft.com/office/powerpoint/2010/main" val="3409460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02BEA686-B2EA-4986-A97A-2CA40D814F54}"/>
              </a:ext>
            </a:extLst>
          </p:cNvPr>
          <p:cNvSpPr/>
          <p:nvPr userDrawn="1"/>
        </p:nvSpPr>
        <p:spPr bwMode="white">
          <a:xfrm>
            <a:off x="8243888" y="5949950"/>
            <a:ext cx="720725" cy="771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a:extLst>
              <a:ext uri="{FF2B5EF4-FFF2-40B4-BE49-F238E27FC236}">
                <a16:creationId xmlns:a16="http://schemas.microsoft.com/office/drawing/2014/main" xmlns="" id="{317A5E4F-65CE-4B03-AF8E-618208A7D785}"/>
              </a:ext>
            </a:extLst>
          </p:cNvPr>
          <p:cNvSpPr>
            <a:spLocks noGrp="1" noChangeArrowheads="1"/>
          </p:cNvSpPr>
          <p:nvPr>
            <p:ph type="ftr" sz="quarter" idx="10"/>
          </p:nvPr>
        </p:nvSpPr>
        <p:spPr/>
        <p:txBody>
          <a:bodyPr/>
          <a:lstStyle>
            <a:lvl1pPr>
              <a:defRPr/>
            </a:lvl1pPr>
          </a:lstStyle>
          <a:p>
            <a:pPr>
              <a:defRPr/>
            </a:pPr>
            <a:endParaRPr lang="en-US" altLang="ja-JP">
              <a:solidFill>
                <a:srgbClr val="000000"/>
              </a:solidFill>
            </a:endParaRPr>
          </a:p>
        </p:txBody>
      </p:sp>
      <p:sp>
        <p:nvSpPr>
          <p:cNvPr id="6" name="Rectangle 3">
            <a:extLst>
              <a:ext uri="{FF2B5EF4-FFF2-40B4-BE49-F238E27FC236}">
                <a16:creationId xmlns:a16="http://schemas.microsoft.com/office/drawing/2014/main" xmlns="" id="{A2301BD0-9262-4CAF-B7F2-6BB5926F4C7B}"/>
              </a:ext>
            </a:extLst>
          </p:cNvPr>
          <p:cNvSpPr>
            <a:spLocks noGrp="1" noChangeArrowheads="1"/>
          </p:cNvSpPr>
          <p:nvPr>
            <p:ph type="sldNum" sz="quarter" idx="11"/>
          </p:nvPr>
        </p:nvSpPr>
        <p:spPr/>
        <p:txBody>
          <a:bodyPr/>
          <a:lstStyle>
            <a:lvl1pPr>
              <a:defRPr/>
            </a:lvl1pPr>
          </a:lstStyle>
          <a:p>
            <a:pPr>
              <a:defRPr/>
            </a:pPr>
            <a:fld id="{01C8DBB7-12C4-4825-8E14-41FA58FC5972}" type="slidenum">
              <a:rPr lang="en-US" altLang="ja-JP">
                <a:solidFill>
                  <a:srgbClr val="000000"/>
                </a:solidFill>
              </a:rPr>
              <a:pPr>
                <a:defRPr/>
              </a:pPr>
              <a:t>‹#›</a:t>
            </a:fld>
            <a:endParaRPr lang="en-US" altLang="ja-JP">
              <a:solidFill>
                <a:srgbClr val="000000"/>
              </a:solidFill>
            </a:endParaRPr>
          </a:p>
        </p:txBody>
      </p:sp>
      <p:sp>
        <p:nvSpPr>
          <p:cNvPr id="7" name="Rectangle 16">
            <a:extLst>
              <a:ext uri="{FF2B5EF4-FFF2-40B4-BE49-F238E27FC236}">
                <a16:creationId xmlns:a16="http://schemas.microsoft.com/office/drawing/2014/main" xmlns="" id="{4D81E7B5-35A3-4B1F-B262-3A979AE0205F}"/>
              </a:ext>
            </a:extLst>
          </p:cNvPr>
          <p:cNvSpPr>
            <a:spLocks noGrp="1" noChangeArrowheads="1"/>
          </p:cNvSpPr>
          <p:nvPr>
            <p:ph type="dt" sz="half" idx="12"/>
          </p:nvPr>
        </p:nvSpPr>
        <p:spPr/>
        <p:txBody>
          <a:bodyPr/>
          <a:lstStyle>
            <a:lvl1pPr>
              <a:defRPr/>
            </a:lvl1pPr>
          </a:lstStyle>
          <a:p>
            <a:pPr>
              <a:defRPr/>
            </a:pPr>
            <a:endParaRPr lang="en-US" altLang="ja-JP">
              <a:solidFill>
                <a:srgbClr val="000000"/>
              </a:solidFill>
            </a:endParaRPr>
          </a:p>
        </p:txBody>
      </p:sp>
      <p:sp>
        <p:nvSpPr>
          <p:cNvPr id="8" name="タイトル 7">
            <a:extLst>
              <a:ext uri="{FF2B5EF4-FFF2-40B4-BE49-F238E27FC236}">
                <a16:creationId xmlns:a16="http://schemas.microsoft.com/office/drawing/2014/main" xmlns="" id="{E58F6F72-CD0E-4C79-B515-A526FCC7DF94}"/>
              </a:ext>
            </a:extLst>
          </p:cNvPr>
          <p:cNvSpPr>
            <a:spLocks noGrp="1"/>
          </p:cNvSpPr>
          <p:nvPr>
            <p:ph type="title"/>
          </p:nvPr>
        </p:nvSpPr>
        <p:spPr>
          <a:xfrm>
            <a:off x="179512" y="19472"/>
            <a:ext cx="6984776" cy="601216"/>
          </a:xfrm>
        </p:spPr>
        <p:txBody>
          <a:bodyPr/>
          <a:lstStyle>
            <a:lvl1pPr>
              <a:defRPr sz="2800">
                <a:latin typeface="HG創英角ｺﾞｼｯｸUB" panose="020B0909000000000000" pitchFamily="49" charset="-128"/>
                <a:ea typeface="HG創英角ｺﾞｼｯｸUB" panose="020B0909000000000000" pitchFamily="49" charset="-128"/>
              </a:defRPr>
            </a:lvl1pPr>
          </a:lstStyle>
          <a:p>
            <a:r>
              <a:rPr kumimoji="1" lang="ja-JP" altLang="en-US" dirty="0"/>
              <a:t>マスター タイトルの書式設定</a:t>
            </a:r>
          </a:p>
        </p:txBody>
      </p:sp>
      <p:pic>
        <p:nvPicPr>
          <p:cNvPr id="9" name="図 8">
            <a:extLst>
              <a:ext uri="{FF2B5EF4-FFF2-40B4-BE49-F238E27FC236}">
                <a16:creationId xmlns:a16="http://schemas.microsoft.com/office/drawing/2014/main" xmlns="" id="{B72A3A8A-D0D1-45D5-85A7-894708E4E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318" y="223074"/>
            <a:ext cx="919925" cy="259842"/>
          </a:xfrm>
          <a:prstGeom prst="rect">
            <a:avLst/>
          </a:prstGeom>
        </p:spPr>
      </p:pic>
      <p:sp>
        <p:nvSpPr>
          <p:cNvPr id="2" name="正方形/長方形 1">
            <a:extLst>
              <a:ext uri="{FF2B5EF4-FFF2-40B4-BE49-F238E27FC236}">
                <a16:creationId xmlns:a16="http://schemas.microsoft.com/office/drawing/2014/main" xmlns="" id="{3B226AB9-A495-4CD3-9D3E-C701C87EFBD6}"/>
              </a:ext>
            </a:extLst>
          </p:cNvPr>
          <p:cNvSpPr/>
          <p:nvPr userDrawn="1"/>
        </p:nvSpPr>
        <p:spPr>
          <a:xfrm>
            <a:off x="2627784" y="6597352"/>
            <a:ext cx="3925418" cy="279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613584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8C62ACF-113E-49B1-AE4F-F964CF5843ED}"/>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xmlns="" id="{D9BF1D34-17FC-4F23-9343-81D498CC4C01}"/>
              </a:ext>
            </a:extLst>
          </p:cNvPr>
          <p:cNvSpPr>
            <a:spLocks noGrp="1"/>
          </p:cNvSpPr>
          <p:nvPr>
            <p:ph type="ftr" sz="quarter" idx="10"/>
          </p:nvPr>
        </p:nvSpPr>
        <p:spPr/>
        <p:txBody>
          <a:bodyPr/>
          <a:lstStyle/>
          <a:p>
            <a:pPr>
              <a:defRPr/>
            </a:pPr>
            <a:endParaRPr lang="en-US" altLang="ja-JP" dirty="0">
              <a:solidFill>
                <a:srgbClr val="000000"/>
              </a:solidFill>
            </a:endParaRPr>
          </a:p>
        </p:txBody>
      </p:sp>
      <p:sp>
        <p:nvSpPr>
          <p:cNvPr id="4" name="スライド番号プレースホルダー 3">
            <a:extLst>
              <a:ext uri="{FF2B5EF4-FFF2-40B4-BE49-F238E27FC236}">
                <a16:creationId xmlns:a16="http://schemas.microsoft.com/office/drawing/2014/main" xmlns="" id="{0E6B0C01-B99E-4466-BE2B-ABDA0B3DEE02}"/>
              </a:ext>
            </a:extLst>
          </p:cNvPr>
          <p:cNvSpPr>
            <a:spLocks noGrp="1"/>
          </p:cNvSpPr>
          <p:nvPr>
            <p:ph type="sldNum" sz="quarter" idx="11"/>
          </p:nvPr>
        </p:nvSpPr>
        <p:spPr/>
        <p:txBody>
          <a:bodyPr/>
          <a:lstStyle/>
          <a:p>
            <a:pPr>
              <a:defRPr/>
            </a:pPr>
            <a:fld id="{132C5899-E341-44BC-972F-B7CBE9433B40}" type="slidenum">
              <a:rPr lang="en-US" altLang="ja-JP" smtClean="0">
                <a:solidFill>
                  <a:srgbClr val="000000"/>
                </a:solidFill>
              </a:rPr>
              <a:pPr>
                <a:defRPr/>
              </a:pPr>
              <a:t>‹#›</a:t>
            </a:fld>
            <a:endParaRPr lang="en-US" altLang="ja-JP">
              <a:solidFill>
                <a:srgbClr val="000000"/>
              </a:solidFill>
            </a:endParaRPr>
          </a:p>
        </p:txBody>
      </p:sp>
      <p:sp>
        <p:nvSpPr>
          <p:cNvPr id="5" name="日付プレースホルダー 4">
            <a:extLst>
              <a:ext uri="{FF2B5EF4-FFF2-40B4-BE49-F238E27FC236}">
                <a16:creationId xmlns:a16="http://schemas.microsoft.com/office/drawing/2014/main" xmlns="" id="{CE0A8177-0860-4DA7-93F5-0149FF864464}"/>
              </a:ext>
            </a:extLst>
          </p:cNvPr>
          <p:cNvSpPr>
            <a:spLocks noGrp="1"/>
          </p:cNvSpPr>
          <p:nvPr>
            <p:ph type="dt" sz="half" idx="12"/>
          </p:nvPr>
        </p:nvSpPr>
        <p:spPr/>
        <p:txBody>
          <a:bodyPr/>
          <a:lstStyle/>
          <a:p>
            <a:pPr>
              <a:defRPr/>
            </a:pPr>
            <a:endParaRPr lang="en-US" altLang="ja-JP">
              <a:solidFill>
                <a:srgbClr val="000000"/>
              </a:solidFill>
            </a:endParaRPr>
          </a:p>
        </p:txBody>
      </p:sp>
      <p:pic>
        <p:nvPicPr>
          <p:cNvPr id="6" name="図 5">
            <a:extLst>
              <a:ext uri="{FF2B5EF4-FFF2-40B4-BE49-F238E27FC236}">
                <a16:creationId xmlns:a16="http://schemas.microsoft.com/office/drawing/2014/main" xmlns="" id="{5DF1983C-19B7-48D3-97DD-7636A374B6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318" y="223074"/>
            <a:ext cx="919925" cy="259842"/>
          </a:xfrm>
          <a:prstGeom prst="rect">
            <a:avLst/>
          </a:prstGeom>
        </p:spPr>
      </p:pic>
    </p:spTree>
    <p:extLst>
      <p:ext uri="{BB962C8B-B14F-4D97-AF65-F5344CB8AC3E}">
        <p14:creationId xmlns:p14="http://schemas.microsoft.com/office/powerpoint/2010/main" val="2954576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E79011A-8DCB-4504-B426-D80161DAEB98}"/>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xmlns="" id="{39E6C138-C3D8-4FAC-A73F-C529FAC65844}"/>
              </a:ext>
            </a:extLst>
          </p:cNvPr>
          <p:cNvSpPr>
            <a:spLocks noGrp="1"/>
          </p:cNvSpPr>
          <p:nvPr>
            <p:ph type="ftr" sz="quarter" idx="10"/>
          </p:nvPr>
        </p:nvSpPr>
        <p:spPr/>
        <p:txBody>
          <a:bodyPr/>
          <a:lstStyle/>
          <a:p>
            <a:pPr>
              <a:defRPr/>
            </a:pPr>
            <a:endParaRPr lang="en-US" altLang="ja-JP">
              <a:solidFill>
                <a:srgbClr val="000000"/>
              </a:solidFill>
            </a:endParaRPr>
          </a:p>
        </p:txBody>
      </p:sp>
      <p:sp>
        <p:nvSpPr>
          <p:cNvPr id="4" name="スライド番号プレースホルダー 3">
            <a:extLst>
              <a:ext uri="{FF2B5EF4-FFF2-40B4-BE49-F238E27FC236}">
                <a16:creationId xmlns:a16="http://schemas.microsoft.com/office/drawing/2014/main" xmlns="" id="{8C6469D3-8E4D-439E-9EF5-1BFB1585110E}"/>
              </a:ext>
            </a:extLst>
          </p:cNvPr>
          <p:cNvSpPr>
            <a:spLocks noGrp="1"/>
          </p:cNvSpPr>
          <p:nvPr>
            <p:ph type="sldNum" sz="quarter" idx="11"/>
          </p:nvPr>
        </p:nvSpPr>
        <p:spPr/>
        <p:txBody>
          <a:bodyPr/>
          <a:lstStyle/>
          <a:p>
            <a:pPr>
              <a:defRPr/>
            </a:pPr>
            <a:fld id="{132C5899-E341-44BC-972F-B7CBE9433B40}" type="slidenum">
              <a:rPr lang="en-US" altLang="ja-JP" smtClean="0">
                <a:solidFill>
                  <a:srgbClr val="000000"/>
                </a:solidFill>
              </a:rPr>
              <a:pPr>
                <a:defRPr/>
              </a:pPr>
              <a:t>‹#›</a:t>
            </a:fld>
            <a:endParaRPr lang="en-US" altLang="ja-JP">
              <a:solidFill>
                <a:srgbClr val="000000"/>
              </a:solidFill>
            </a:endParaRPr>
          </a:p>
        </p:txBody>
      </p:sp>
      <p:sp>
        <p:nvSpPr>
          <p:cNvPr id="5" name="日付プレースホルダー 4">
            <a:extLst>
              <a:ext uri="{FF2B5EF4-FFF2-40B4-BE49-F238E27FC236}">
                <a16:creationId xmlns:a16="http://schemas.microsoft.com/office/drawing/2014/main" xmlns="" id="{94613596-7BC6-4DFC-BAD8-93AA31C3954E}"/>
              </a:ext>
            </a:extLst>
          </p:cNvPr>
          <p:cNvSpPr>
            <a:spLocks noGrp="1"/>
          </p:cNvSpPr>
          <p:nvPr>
            <p:ph type="dt" sz="half" idx="12"/>
          </p:nvPr>
        </p:nvSpPr>
        <p:spPr/>
        <p:txBody>
          <a:bodyPr/>
          <a:lstStyle/>
          <a:p>
            <a:pPr>
              <a:defRPr/>
            </a:pPr>
            <a:endParaRPr lang="en-US" altLang="ja-JP">
              <a:solidFill>
                <a:srgbClr val="000000"/>
              </a:solidFill>
            </a:endParaRPr>
          </a:p>
        </p:txBody>
      </p:sp>
      <p:pic>
        <p:nvPicPr>
          <p:cNvPr id="6" name="図 5">
            <a:extLst>
              <a:ext uri="{FF2B5EF4-FFF2-40B4-BE49-F238E27FC236}">
                <a16:creationId xmlns:a16="http://schemas.microsoft.com/office/drawing/2014/main" xmlns="" id="{A552E4A7-592B-4FB4-A42F-05082431E2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318" y="223074"/>
            <a:ext cx="919925" cy="259842"/>
          </a:xfrm>
          <a:prstGeom prst="rect">
            <a:avLst/>
          </a:prstGeom>
        </p:spPr>
      </p:pic>
    </p:spTree>
    <p:extLst>
      <p:ext uri="{BB962C8B-B14F-4D97-AF65-F5344CB8AC3E}">
        <p14:creationId xmlns:p14="http://schemas.microsoft.com/office/powerpoint/2010/main" val="4193918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2">
            <a:extLst>
              <a:ext uri="{FF2B5EF4-FFF2-40B4-BE49-F238E27FC236}">
                <a16:creationId xmlns:a16="http://schemas.microsoft.com/office/drawing/2014/main" xmlns="" id="{E4560E1E-3865-4F81-AE94-D0A86279DA1B}"/>
              </a:ext>
            </a:extLst>
          </p:cNvPr>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5" name="Rectangle 3">
            <a:extLst>
              <a:ext uri="{FF2B5EF4-FFF2-40B4-BE49-F238E27FC236}">
                <a16:creationId xmlns:a16="http://schemas.microsoft.com/office/drawing/2014/main" xmlns="" id="{8CC5A1DD-33B3-43B3-A437-7A042AC4A385}"/>
              </a:ext>
            </a:extLst>
          </p:cNvPr>
          <p:cNvSpPr>
            <a:spLocks noGrp="1" noChangeArrowheads="1"/>
          </p:cNvSpPr>
          <p:nvPr>
            <p:ph type="sldNum" sz="quarter" idx="11"/>
          </p:nvPr>
        </p:nvSpPr>
        <p:spPr>
          <a:ln/>
        </p:spPr>
        <p:txBody>
          <a:bodyPr/>
          <a:lstStyle>
            <a:lvl1pPr>
              <a:defRPr/>
            </a:lvl1pPr>
          </a:lstStyle>
          <a:p>
            <a:pPr>
              <a:defRPr/>
            </a:pPr>
            <a:fld id="{2082EC50-F006-4AE4-88EC-47348EA32A06}" type="slidenum">
              <a:rPr lang="en-US" altLang="ja-JP">
                <a:solidFill>
                  <a:srgbClr val="000000"/>
                </a:solidFill>
              </a:rPr>
              <a:pPr>
                <a:defRPr/>
              </a:pPr>
              <a:t>‹#›</a:t>
            </a:fld>
            <a:endParaRPr lang="en-US" altLang="ja-JP">
              <a:solidFill>
                <a:srgbClr val="000000"/>
              </a:solidFill>
            </a:endParaRPr>
          </a:p>
        </p:txBody>
      </p:sp>
      <p:sp>
        <p:nvSpPr>
          <p:cNvPr id="6" name="Rectangle 16">
            <a:extLst>
              <a:ext uri="{FF2B5EF4-FFF2-40B4-BE49-F238E27FC236}">
                <a16:creationId xmlns:a16="http://schemas.microsoft.com/office/drawing/2014/main" xmlns="" id="{291A1329-4F50-4F8D-89FF-7E062AFB3100}"/>
              </a:ext>
            </a:extLst>
          </p:cNvPr>
          <p:cNvSpPr>
            <a:spLocks noGrp="1" noChangeArrowheads="1"/>
          </p:cNvSpPr>
          <p:nvPr>
            <p:ph type="dt" sz="half" idx="12"/>
          </p:nvPr>
        </p:nvSpPr>
        <p:spPr>
          <a:ln/>
        </p:spPr>
        <p:txBody>
          <a:bodyPr/>
          <a:lstStyle>
            <a:lvl1pPr>
              <a:defRPr/>
            </a:lvl1pPr>
          </a:lstStyle>
          <a:p>
            <a:pPr>
              <a:defRPr/>
            </a:pPr>
            <a:endParaRPr lang="en-US" altLang="ja-JP">
              <a:solidFill>
                <a:srgbClr val="000000"/>
              </a:solidFill>
            </a:endParaRPr>
          </a:p>
        </p:txBody>
      </p:sp>
      <p:pic>
        <p:nvPicPr>
          <p:cNvPr id="7" name="図 6">
            <a:extLst>
              <a:ext uri="{FF2B5EF4-FFF2-40B4-BE49-F238E27FC236}">
                <a16:creationId xmlns:a16="http://schemas.microsoft.com/office/drawing/2014/main" xmlns="" id="{E64D2AD6-EA2E-4AC1-B650-4C31D2F9AC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318" y="223074"/>
            <a:ext cx="919925" cy="259842"/>
          </a:xfrm>
          <a:prstGeom prst="rect">
            <a:avLst/>
          </a:prstGeom>
        </p:spPr>
      </p:pic>
    </p:spTree>
    <p:extLst>
      <p:ext uri="{BB962C8B-B14F-4D97-AF65-F5344CB8AC3E}">
        <p14:creationId xmlns:p14="http://schemas.microsoft.com/office/powerpoint/2010/main" val="2806145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a:extLst>
              <a:ext uri="{FF2B5EF4-FFF2-40B4-BE49-F238E27FC236}">
                <a16:creationId xmlns:a16="http://schemas.microsoft.com/office/drawing/2014/main" xmlns="" id="{27598CD2-7EDF-4537-9CC8-5404A016E1AA}"/>
              </a:ext>
            </a:extLst>
          </p:cNvPr>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6" name="Rectangle 3">
            <a:extLst>
              <a:ext uri="{FF2B5EF4-FFF2-40B4-BE49-F238E27FC236}">
                <a16:creationId xmlns:a16="http://schemas.microsoft.com/office/drawing/2014/main" xmlns="" id="{2B7D3C5C-7E69-4BD5-82BC-1EFBE5EC997D}"/>
              </a:ext>
            </a:extLst>
          </p:cNvPr>
          <p:cNvSpPr>
            <a:spLocks noGrp="1" noChangeArrowheads="1"/>
          </p:cNvSpPr>
          <p:nvPr>
            <p:ph type="sldNum" sz="quarter" idx="11"/>
          </p:nvPr>
        </p:nvSpPr>
        <p:spPr>
          <a:ln/>
        </p:spPr>
        <p:txBody>
          <a:bodyPr/>
          <a:lstStyle>
            <a:lvl1pPr>
              <a:defRPr/>
            </a:lvl1pPr>
          </a:lstStyle>
          <a:p>
            <a:pPr>
              <a:defRPr/>
            </a:pPr>
            <a:fld id="{C218E120-CED9-46B5-8CF5-CDE4D77885E2}" type="slidenum">
              <a:rPr lang="en-US" altLang="ja-JP">
                <a:solidFill>
                  <a:srgbClr val="000000"/>
                </a:solidFill>
              </a:rPr>
              <a:pPr>
                <a:defRPr/>
              </a:pPr>
              <a:t>‹#›</a:t>
            </a:fld>
            <a:endParaRPr lang="en-US" altLang="ja-JP">
              <a:solidFill>
                <a:srgbClr val="000000"/>
              </a:solidFill>
            </a:endParaRPr>
          </a:p>
        </p:txBody>
      </p:sp>
      <p:sp>
        <p:nvSpPr>
          <p:cNvPr id="7" name="Rectangle 16">
            <a:extLst>
              <a:ext uri="{FF2B5EF4-FFF2-40B4-BE49-F238E27FC236}">
                <a16:creationId xmlns:a16="http://schemas.microsoft.com/office/drawing/2014/main" xmlns="" id="{2CE5A40B-527E-47B8-8244-8862B2D017E9}"/>
              </a:ext>
            </a:extLst>
          </p:cNvPr>
          <p:cNvSpPr>
            <a:spLocks noGrp="1" noChangeArrowheads="1"/>
          </p:cNvSpPr>
          <p:nvPr>
            <p:ph type="dt" sz="half" idx="12"/>
          </p:nvPr>
        </p:nvSpPr>
        <p:spPr>
          <a:ln/>
        </p:spPr>
        <p:txBody>
          <a:bodyPr/>
          <a:lstStyle>
            <a:lvl1pPr>
              <a:defRPr/>
            </a:lvl1pPr>
          </a:lstStyle>
          <a:p>
            <a:pPr>
              <a:defRPr/>
            </a:pPr>
            <a:endParaRPr lang="en-US" altLang="ja-JP">
              <a:solidFill>
                <a:srgbClr val="000000"/>
              </a:solidFill>
            </a:endParaRPr>
          </a:p>
        </p:txBody>
      </p:sp>
      <p:pic>
        <p:nvPicPr>
          <p:cNvPr id="8" name="図 7">
            <a:extLst>
              <a:ext uri="{FF2B5EF4-FFF2-40B4-BE49-F238E27FC236}">
                <a16:creationId xmlns:a16="http://schemas.microsoft.com/office/drawing/2014/main" xmlns="" id="{FBC0C5F7-AFBF-44D0-8075-C022DF5D25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318" y="223074"/>
            <a:ext cx="919925" cy="259842"/>
          </a:xfrm>
          <a:prstGeom prst="rect">
            <a:avLst/>
          </a:prstGeom>
        </p:spPr>
      </p:pic>
    </p:spTree>
    <p:extLst>
      <p:ext uri="{BB962C8B-B14F-4D97-AF65-F5344CB8AC3E}">
        <p14:creationId xmlns:p14="http://schemas.microsoft.com/office/powerpoint/2010/main" val="2814775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a:extLst>
              <a:ext uri="{FF2B5EF4-FFF2-40B4-BE49-F238E27FC236}">
                <a16:creationId xmlns:a16="http://schemas.microsoft.com/office/drawing/2014/main" xmlns="" id="{40D26CBF-DC27-4F45-89DE-337CE8C2CD7B}"/>
              </a:ext>
            </a:extLst>
          </p:cNvPr>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8" name="Rectangle 3">
            <a:extLst>
              <a:ext uri="{FF2B5EF4-FFF2-40B4-BE49-F238E27FC236}">
                <a16:creationId xmlns:a16="http://schemas.microsoft.com/office/drawing/2014/main" xmlns="" id="{FF818A14-7D98-440D-8AA7-A2A408081C4B}"/>
              </a:ext>
            </a:extLst>
          </p:cNvPr>
          <p:cNvSpPr>
            <a:spLocks noGrp="1" noChangeArrowheads="1"/>
          </p:cNvSpPr>
          <p:nvPr>
            <p:ph type="sldNum" sz="quarter" idx="11"/>
          </p:nvPr>
        </p:nvSpPr>
        <p:spPr>
          <a:ln/>
        </p:spPr>
        <p:txBody>
          <a:bodyPr/>
          <a:lstStyle>
            <a:lvl1pPr>
              <a:defRPr/>
            </a:lvl1pPr>
          </a:lstStyle>
          <a:p>
            <a:pPr>
              <a:defRPr/>
            </a:pPr>
            <a:fld id="{A23E2696-041A-4FB1-A27D-A85877A38DB2}" type="slidenum">
              <a:rPr lang="en-US" altLang="ja-JP">
                <a:solidFill>
                  <a:srgbClr val="000000"/>
                </a:solidFill>
              </a:rPr>
              <a:pPr>
                <a:defRPr/>
              </a:pPr>
              <a:t>‹#›</a:t>
            </a:fld>
            <a:endParaRPr lang="en-US" altLang="ja-JP">
              <a:solidFill>
                <a:srgbClr val="000000"/>
              </a:solidFill>
            </a:endParaRPr>
          </a:p>
        </p:txBody>
      </p:sp>
      <p:sp>
        <p:nvSpPr>
          <p:cNvPr id="9" name="Rectangle 16">
            <a:extLst>
              <a:ext uri="{FF2B5EF4-FFF2-40B4-BE49-F238E27FC236}">
                <a16:creationId xmlns:a16="http://schemas.microsoft.com/office/drawing/2014/main" xmlns="" id="{A7EE77B1-30D2-45CA-AD44-B1CC7DF312EB}"/>
              </a:ext>
            </a:extLst>
          </p:cNvPr>
          <p:cNvSpPr>
            <a:spLocks noGrp="1" noChangeArrowheads="1"/>
          </p:cNvSpPr>
          <p:nvPr>
            <p:ph type="dt" sz="half" idx="12"/>
          </p:nvPr>
        </p:nvSpPr>
        <p:spPr>
          <a:ln/>
        </p:spPr>
        <p:txBody>
          <a:bodyPr/>
          <a:lstStyle>
            <a:lvl1pPr>
              <a:defRPr/>
            </a:lvl1pPr>
          </a:lstStyle>
          <a:p>
            <a:pPr>
              <a:defRPr/>
            </a:pPr>
            <a:endParaRPr lang="en-US" altLang="ja-JP">
              <a:solidFill>
                <a:srgbClr val="000000"/>
              </a:solidFill>
            </a:endParaRPr>
          </a:p>
        </p:txBody>
      </p:sp>
      <p:pic>
        <p:nvPicPr>
          <p:cNvPr id="10" name="図 9">
            <a:extLst>
              <a:ext uri="{FF2B5EF4-FFF2-40B4-BE49-F238E27FC236}">
                <a16:creationId xmlns:a16="http://schemas.microsoft.com/office/drawing/2014/main" xmlns="" id="{183AB923-9514-42B4-9B55-0B395A1506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318" y="223074"/>
            <a:ext cx="919925" cy="259842"/>
          </a:xfrm>
          <a:prstGeom prst="rect">
            <a:avLst/>
          </a:prstGeom>
        </p:spPr>
      </p:pic>
    </p:spTree>
    <p:extLst>
      <p:ext uri="{BB962C8B-B14F-4D97-AF65-F5344CB8AC3E}">
        <p14:creationId xmlns:p14="http://schemas.microsoft.com/office/powerpoint/2010/main" val="17297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A394341E-759E-4EA4-97AF-803BE0030DF4}"/>
              </a:ext>
            </a:extLst>
          </p:cNvPr>
          <p:cNvSpPr/>
          <p:nvPr userDrawn="1"/>
        </p:nvSpPr>
        <p:spPr>
          <a:xfrm>
            <a:off x="2590800" y="6554788"/>
            <a:ext cx="3962400"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1050" dirty="0">
                <a:solidFill>
                  <a:schemeClr val="tx1"/>
                </a:solidFill>
                <a:latin typeface="HG創英角ｺﾞｼｯｸUB" panose="020B0909000000000000" pitchFamily="49" charset="-128"/>
                <a:ea typeface="HG創英角ｺﾞｼｯｸUB" panose="020B0909000000000000" pitchFamily="49" charset="-128"/>
              </a:rPr>
              <a:t>ブレイン社会保険労務士法人／総合事務所ブレイン</a:t>
            </a: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a:extLst>
              <a:ext uri="{FF2B5EF4-FFF2-40B4-BE49-F238E27FC236}">
                <a16:creationId xmlns:a16="http://schemas.microsoft.com/office/drawing/2014/main" xmlns="" id="{AED7BA8C-5085-434A-984D-ECD9C0D593DB}"/>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6" name="Rectangle 3">
            <a:extLst>
              <a:ext uri="{FF2B5EF4-FFF2-40B4-BE49-F238E27FC236}">
                <a16:creationId xmlns:a16="http://schemas.microsoft.com/office/drawing/2014/main" xmlns="" id="{B8BE7AAB-37DD-45F1-BE78-45997AA79614}"/>
              </a:ext>
            </a:extLst>
          </p:cNvPr>
          <p:cNvSpPr>
            <a:spLocks noGrp="1" noChangeArrowheads="1"/>
          </p:cNvSpPr>
          <p:nvPr>
            <p:ph type="sldNum" sz="quarter" idx="11"/>
          </p:nvPr>
        </p:nvSpPr>
        <p:spPr/>
        <p:txBody>
          <a:bodyPr/>
          <a:lstStyle>
            <a:lvl1pPr>
              <a:defRPr/>
            </a:lvl1pPr>
          </a:lstStyle>
          <a:p>
            <a:pPr>
              <a:defRPr/>
            </a:pPr>
            <a:fld id="{C1392341-4419-4CE1-AC4B-47BEB5EBA7DB}" type="slidenum">
              <a:rPr lang="en-US" altLang="ja-JP"/>
              <a:pPr>
                <a:defRPr/>
              </a:pPr>
              <a:t>‹#›</a:t>
            </a:fld>
            <a:endParaRPr lang="en-US" altLang="ja-JP"/>
          </a:p>
        </p:txBody>
      </p:sp>
      <p:sp>
        <p:nvSpPr>
          <p:cNvPr id="7" name="Rectangle 16">
            <a:extLst>
              <a:ext uri="{FF2B5EF4-FFF2-40B4-BE49-F238E27FC236}">
                <a16:creationId xmlns:a16="http://schemas.microsoft.com/office/drawing/2014/main" xmlns="" id="{82AB96D9-4AAC-43CD-A4DD-7A00FF06F812}"/>
              </a:ext>
            </a:extLst>
          </p:cNvPr>
          <p:cNvSpPr>
            <a:spLocks noGrp="1" noChangeArrowheads="1"/>
          </p:cNvSpPr>
          <p:nvPr>
            <p:ph type="dt" sz="half" idx="12"/>
          </p:nvPr>
        </p:nvSpPr>
        <p:spPr/>
        <p:txBody>
          <a:bodyPr/>
          <a:lstStyle>
            <a:lvl1pPr>
              <a:defRPr/>
            </a:lvl1pPr>
          </a:lstStyle>
          <a:p>
            <a:pPr>
              <a:defRPr/>
            </a:pPr>
            <a:endParaRPr lang="en-US" altLang="ja-JP"/>
          </a:p>
        </p:txBody>
      </p:sp>
      <p:sp>
        <p:nvSpPr>
          <p:cNvPr id="8" name="正方形/長方形 7">
            <a:extLst>
              <a:ext uri="{FF2B5EF4-FFF2-40B4-BE49-F238E27FC236}">
                <a16:creationId xmlns:a16="http://schemas.microsoft.com/office/drawing/2014/main" xmlns="" id="{B85BDBD3-5B57-447D-861D-28E456A5B477}"/>
              </a:ext>
            </a:extLst>
          </p:cNvPr>
          <p:cNvSpPr/>
          <p:nvPr userDrawn="1"/>
        </p:nvSpPr>
        <p:spPr>
          <a:xfrm>
            <a:off x="2915816" y="6554788"/>
            <a:ext cx="3384376"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2357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2">
            <a:extLst>
              <a:ext uri="{FF2B5EF4-FFF2-40B4-BE49-F238E27FC236}">
                <a16:creationId xmlns:a16="http://schemas.microsoft.com/office/drawing/2014/main" xmlns="" id="{9B6CA848-BAD3-46EE-B802-5E526278C52C}"/>
              </a:ext>
            </a:extLst>
          </p:cNvPr>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4" name="Rectangle 3">
            <a:extLst>
              <a:ext uri="{FF2B5EF4-FFF2-40B4-BE49-F238E27FC236}">
                <a16:creationId xmlns:a16="http://schemas.microsoft.com/office/drawing/2014/main" xmlns="" id="{3204DA1E-0D58-4D07-A81E-A22EF812FBBC}"/>
              </a:ext>
            </a:extLst>
          </p:cNvPr>
          <p:cNvSpPr>
            <a:spLocks noGrp="1" noChangeArrowheads="1"/>
          </p:cNvSpPr>
          <p:nvPr>
            <p:ph type="sldNum" sz="quarter" idx="11"/>
          </p:nvPr>
        </p:nvSpPr>
        <p:spPr>
          <a:ln/>
        </p:spPr>
        <p:txBody>
          <a:bodyPr/>
          <a:lstStyle>
            <a:lvl1pPr>
              <a:defRPr/>
            </a:lvl1pPr>
          </a:lstStyle>
          <a:p>
            <a:pPr>
              <a:defRPr/>
            </a:pPr>
            <a:fld id="{C7F6209C-9917-4DFF-8D94-85B2CED2B3A4}" type="slidenum">
              <a:rPr lang="en-US" altLang="ja-JP">
                <a:solidFill>
                  <a:srgbClr val="000000"/>
                </a:solidFill>
              </a:rPr>
              <a:pPr>
                <a:defRPr/>
              </a:pPr>
              <a:t>‹#›</a:t>
            </a:fld>
            <a:endParaRPr lang="en-US" altLang="ja-JP">
              <a:solidFill>
                <a:srgbClr val="000000"/>
              </a:solidFill>
            </a:endParaRPr>
          </a:p>
        </p:txBody>
      </p:sp>
      <p:sp>
        <p:nvSpPr>
          <p:cNvPr id="5" name="Rectangle 16">
            <a:extLst>
              <a:ext uri="{FF2B5EF4-FFF2-40B4-BE49-F238E27FC236}">
                <a16:creationId xmlns:a16="http://schemas.microsoft.com/office/drawing/2014/main" xmlns="" id="{565CC2D0-100A-4296-B35D-70122006C9B6}"/>
              </a:ext>
            </a:extLst>
          </p:cNvPr>
          <p:cNvSpPr>
            <a:spLocks noGrp="1" noChangeArrowheads="1"/>
          </p:cNvSpPr>
          <p:nvPr>
            <p:ph type="dt" sz="half" idx="12"/>
          </p:nvPr>
        </p:nvSpPr>
        <p:spPr>
          <a:ln/>
        </p:spPr>
        <p:txBody>
          <a:bodyPr/>
          <a:lstStyle>
            <a:lvl1pPr>
              <a:defRPr/>
            </a:lvl1pPr>
          </a:lstStyle>
          <a:p>
            <a:pPr>
              <a:defRPr/>
            </a:pPr>
            <a:endParaRPr lang="en-US" altLang="ja-JP">
              <a:solidFill>
                <a:srgbClr val="000000"/>
              </a:solidFill>
            </a:endParaRPr>
          </a:p>
        </p:txBody>
      </p:sp>
      <p:pic>
        <p:nvPicPr>
          <p:cNvPr id="6" name="図 5">
            <a:extLst>
              <a:ext uri="{FF2B5EF4-FFF2-40B4-BE49-F238E27FC236}">
                <a16:creationId xmlns:a16="http://schemas.microsoft.com/office/drawing/2014/main" xmlns="" id="{8B4E8467-1584-45CC-9698-736BEE546F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318" y="223074"/>
            <a:ext cx="919925" cy="259842"/>
          </a:xfrm>
          <a:prstGeom prst="rect">
            <a:avLst/>
          </a:prstGeom>
        </p:spPr>
      </p:pic>
    </p:spTree>
    <p:extLst>
      <p:ext uri="{BB962C8B-B14F-4D97-AF65-F5344CB8AC3E}">
        <p14:creationId xmlns:p14="http://schemas.microsoft.com/office/powerpoint/2010/main" val="1271113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107DD0E4-6102-4A94-A7E8-113E59F9DEC2}"/>
              </a:ext>
            </a:extLst>
          </p:cNvPr>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3" name="Rectangle 3">
            <a:extLst>
              <a:ext uri="{FF2B5EF4-FFF2-40B4-BE49-F238E27FC236}">
                <a16:creationId xmlns:a16="http://schemas.microsoft.com/office/drawing/2014/main" xmlns="" id="{50401ED9-B9C2-4059-A434-AFF2EB9579B2}"/>
              </a:ext>
            </a:extLst>
          </p:cNvPr>
          <p:cNvSpPr>
            <a:spLocks noGrp="1" noChangeArrowheads="1"/>
          </p:cNvSpPr>
          <p:nvPr>
            <p:ph type="sldNum" sz="quarter" idx="11"/>
          </p:nvPr>
        </p:nvSpPr>
        <p:spPr>
          <a:ln/>
        </p:spPr>
        <p:txBody>
          <a:bodyPr/>
          <a:lstStyle>
            <a:lvl1pPr>
              <a:defRPr/>
            </a:lvl1pPr>
          </a:lstStyle>
          <a:p>
            <a:pPr>
              <a:defRPr/>
            </a:pPr>
            <a:fld id="{73E32C1C-7A38-4201-B4FB-8CBBB069FC6F}" type="slidenum">
              <a:rPr lang="en-US" altLang="ja-JP">
                <a:solidFill>
                  <a:srgbClr val="000000"/>
                </a:solidFill>
              </a:rPr>
              <a:pPr>
                <a:defRPr/>
              </a:pPr>
              <a:t>‹#›</a:t>
            </a:fld>
            <a:endParaRPr lang="en-US" altLang="ja-JP">
              <a:solidFill>
                <a:srgbClr val="000000"/>
              </a:solidFill>
            </a:endParaRPr>
          </a:p>
        </p:txBody>
      </p:sp>
      <p:sp>
        <p:nvSpPr>
          <p:cNvPr id="4" name="Rectangle 16">
            <a:extLst>
              <a:ext uri="{FF2B5EF4-FFF2-40B4-BE49-F238E27FC236}">
                <a16:creationId xmlns:a16="http://schemas.microsoft.com/office/drawing/2014/main" xmlns="" id="{331CD304-F4D5-400B-A3ED-EEDA1A77E6E8}"/>
              </a:ext>
            </a:extLst>
          </p:cNvPr>
          <p:cNvSpPr>
            <a:spLocks noGrp="1" noChangeArrowheads="1"/>
          </p:cNvSpPr>
          <p:nvPr>
            <p:ph type="dt" sz="half" idx="12"/>
          </p:nvPr>
        </p:nvSpPr>
        <p:spPr>
          <a:ln/>
        </p:spPr>
        <p:txBody>
          <a:bodyPr/>
          <a:lstStyle>
            <a:lvl1pPr>
              <a:defRPr/>
            </a:lvl1pPr>
          </a:lstStyle>
          <a:p>
            <a:pPr>
              <a:defRPr/>
            </a:pPr>
            <a:endParaRPr lang="en-US" altLang="ja-JP">
              <a:solidFill>
                <a:srgbClr val="000000"/>
              </a:solidFill>
            </a:endParaRPr>
          </a:p>
        </p:txBody>
      </p:sp>
      <p:pic>
        <p:nvPicPr>
          <p:cNvPr id="5" name="図 4">
            <a:extLst>
              <a:ext uri="{FF2B5EF4-FFF2-40B4-BE49-F238E27FC236}">
                <a16:creationId xmlns:a16="http://schemas.microsoft.com/office/drawing/2014/main" xmlns="" id="{BE67EAF3-B64E-41B7-946E-0E8176CD99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318" y="223074"/>
            <a:ext cx="919925" cy="259842"/>
          </a:xfrm>
          <a:prstGeom prst="rect">
            <a:avLst/>
          </a:prstGeom>
        </p:spPr>
      </p:pic>
    </p:spTree>
    <p:extLst>
      <p:ext uri="{BB962C8B-B14F-4D97-AF65-F5344CB8AC3E}">
        <p14:creationId xmlns:p14="http://schemas.microsoft.com/office/powerpoint/2010/main" val="186463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
            <a:extLst>
              <a:ext uri="{FF2B5EF4-FFF2-40B4-BE49-F238E27FC236}">
                <a16:creationId xmlns:a16="http://schemas.microsoft.com/office/drawing/2014/main" xmlns="" id="{3F880569-8347-48EA-ADBE-8180D781BC76}"/>
              </a:ext>
            </a:extLst>
          </p:cNvPr>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6" name="Rectangle 3">
            <a:extLst>
              <a:ext uri="{FF2B5EF4-FFF2-40B4-BE49-F238E27FC236}">
                <a16:creationId xmlns:a16="http://schemas.microsoft.com/office/drawing/2014/main" xmlns="" id="{8911DF5E-D1B6-4191-886C-C0944ACC12D9}"/>
              </a:ext>
            </a:extLst>
          </p:cNvPr>
          <p:cNvSpPr>
            <a:spLocks noGrp="1" noChangeArrowheads="1"/>
          </p:cNvSpPr>
          <p:nvPr>
            <p:ph type="sldNum" sz="quarter" idx="11"/>
          </p:nvPr>
        </p:nvSpPr>
        <p:spPr>
          <a:ln/>
        </p:spPr>
        <p:txBody>
          <a:bodyPr/>
          <a:lstStyle>
            <a:lvl1pPr>
              <a:defRPr/>
            </a:lvl1pPr>
          </a:lstStyle>
          <a:p>
            <a:pPr>
              <a:defRPr/>
            </a:pPr>
            <a:fld id="{DEF673A5-504F-4C59-9FEB-3C0BE6276C9E}" type="slidenum">
              <a:rPr lang="en-US" altLang="ja-JP">
                <a:solidFill>
                  <a:srgbClr val="000000"/>
                </a:solidFill>
              </a:rPr>
              <a:pPr>
                <a:defRPr/>
              </a:pPr>
              <a:t>‹#›</a:t>
            </a:fld>
            <a:endParaRPr lang="en-US" altLang="ja-JP">
              <a:solidFill>
                <a:srgbClr val="000000"/>
              </a:solidFill>
            </a:endParaRPr>
          </a:p>
        </p:txBody>
      </p:sp>
      <p:sp>
        <p:nvSpPr>
          <p:cNvPr id="7" name="Rectangle 16">
            <a:extLst>
              <a:ext uri="{FF2B5EF4-FFF2-40B4-BE49-F238E27FC236}">
                <a16:creationId xmlns:a16="http://schemas.microsoft.com/office/drawing/2014/main" xmlns="" id="{987264B0-CC55-4F8F-82A9-967C3357E187}"/>
              </a:ext>
            </a:extLst>
          </p:cNvPr>
          <p:cNvSpPr>
            <a:spLocks noGrp="1" noChangeArrowheads="1"/>
          </p:cNvSpPr>
          <p:nvPr>
            <p:ph type="dt" sz="half"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725262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
            <a:extLst>
              <a:ext uri="{FF2B5EF4-FFF2-40B4-BE49-F238E27FC236}">
                <a16:creationId xmlns:a16="http://schemas.microsoft.com/office/drawing/2014/main" xmlns="" id="{46271A04-9EB9-4144-8E93-986A1513F6B5}"/>
              </a:ext>
            </a:extLst>
          </p:cNvPr>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6" name="Rectangle 3">
            <a:extLst>
              <a:ext uri="{FF2B5EF4-FFF2-40B4-BE49-F238E27FC236}">
                <a16:creationId xmlns:a16="http://schemas.microsoft.com/office/drawing/2014/main" xmlns="" id="{F991F16F-9DDD-4976-B964-B8131F402495}"/>
              </a:ext>
            </a:extLst>
          </p:cNvPr>
          <p:cNvSpPr>
            <a:spLocks noGrp="1" noChangeArrowheads="1"/>
          </p:cNvSpPr>
          <p:nvPr>
            <p:ph type="sldNum" sz="quarter" idx="11"/>
          </p:nvPr>
        </p:nvSpPr>
        <p:spPr>
          <a:ln/>
        </p:spPr>
        <p:txBody>
          <a:bodyPr/>
          <a:lstStyle>
            <a:lvl1pPr>
              <a:defRPr/>
            </a:lvl1pPr>
          </a:lstStyle>
          <a:p>
            <a:pPr>
              <a:defRPr/>
            </a:pPr>
            <a:fld id="{C6EB880C-AABE-4D7C-9EFA-394AD06449D4}" type="slidenum">
              <a:rPr lang="en-US" altLang="ja-JP">
                <a:solidFill>
                  <a:srgbClr val="000000"/>
                </a:solidFill>
              </a:rPr>
              <a:pPr>
                <a:defRPr/>
              </a:pPr>
              <a:t>‹#›</a:t>
            </a:fld>
            <a:endParaRPr lang="en-US" altLang="ja-JP">
              <a:solidFill>
                <a:srgbClr val="000000"/>
              </a:solidFill>
            </a:endParaRPr>
          </a:p>
        </p:txBody>
      </p:sp>
      <p:sp>
        <p:nvSpPr>
          <p:cNvPr id="7" name="Rectangle 16">
            <a:extLst>
              <a:ext uri="{FF2B5EF4-FFF2-40B4-BE49-F238E27FC236}">
                <a16:creationId xmlns:a16="http://schemas.microsoft.com/office/drawing/2014/main" xmlns="" id="{A97A09AD-A1CA-476F-A5BE-5C22317C6802}"/>
              </a:ext>
            </a:extLst>
          </p:cNvPr>
          <p:cNvSpPr>
            <a:spLocks noGrp="1" noChangeArrowheads="1"/>
          </p:cNvSpPr>
          <p:nvPr>
            <p:ph type="dt" sz="half"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494252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a:extLst>
              <a:ext uri="{FF2B5EF4-FFF2-40B4-BE49-F238E27FC236}">
                <a16:creationId xmlns:a16="http://schemas.microsoft.com/office/drawing/2014/main" xmlns="" id="{700FBE2C-12EA-40DF-A7C6-30DFDBB74B47}"/>
              </a:ext>
            </a:extLst>
          </p:cNvPr>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5" name="Rectangle 3">
            <a:extLst>
              <a:ext uri="{FF2B5EF4-FFF2-40B4-BE49-F238E27FC236}">
                <a16:creationId xmlns:a16="http://schemas.microsoft.com/office/drawing/2014/main" xmlns="" id="{A9650E73-1499-41B4-8F1D-0948838873A1}"/>
              </a:ext>
            </a:extLst>
          </p:cNvPr>
          <p:cNvSpPr>
            <a:spLocks noGrp="1" noChangeArrowheads="1"/>
          </p:cNvSpPr>
          <p:nvPr>
            <p:ph type="sldNum" sz="quarter" idx="11"/>
          </p:nvPr>
        </p:nvSpPr>
        <p:spPr>
          <a:ln/>
        </p:spPr>
        <p:txBody>
          <a:bodyPr/>
          <a:lstStyle>
            <a:lvl1pPr>
              <a:defRPr/>
            </a:lvl1pPr>
          </a:lstStyle>
          <a:p>
            <a:pPr>
              <a:defRPr/>
            </a:pPr>
            <a:fld id="{2C589FBD-2830-4C2C-B687-68A73DF0A57D}" type="slidenum">
              <a:rPr lang="en-US" altLang="ja-JP">
                <a:solidFill>
                  <a:srgbClr val="000000"/>
                </a:solidFill>
              </a:rPr>
              <a:pPr>
                <a:defRPr/>
              </a:pPr>
              <a:t>‹#›</a:t>
            </a:fld>
            <a:endParaRPr lang="en-US" altLang="ja-JP">
              <a:solidFill>
                <a:srgbClr val="000000"/>
              </a:solidFill>
            </a:endParaRPr>
          </a:p>
        </p:txBody>
      </p:sp>
      <p:sp>
        <p:nvSpPr>
          <p:cNvPr id="6" name="Rectangle 16">
            <a:extLst>
              <a:ext uri="{FF2B5EF4-FFF2-40B4-BE49-F238E27FC236}">
                <a16:creationId xmlns:a16="http://schemas.microsoft.com/office/drawing/2014/main" xmlns="" id="{43F75319-7402-4FFC-ACEA-B8E54893CE89}"/>
              </a:ext>
            </a:extLst>
          </p:cNvPr>
          <p:cNvSpPr>
            <a:spLocks noGrp="1" noChangeArrowheads="1"/>
          </p:cNvSpPr>
          <p:nvPr>
            <p:ph type="dt" sz="half" idx="12"/>
          </p:nvPr>
        </p:nvSpPr>
        <p:spPr>
          <a:ln/>
        </p:spPr>
        <p:txBody>
          <a:bodyPr/>
          <a:lstStyle>
            <a:lvl1pPr>
              <a:defRPr/>
            </a:lvl1pPr>
          </a:lstStyle>
          <a:p>
            <a:pPr>
              <a:defRPr/>
            </a:pPr>
            <a:endParaRPr lang="en-US" altLang="ja-JP">
              <a:solidFill>
                <a:srgbClr val="000000"/>
              </a:solidFill>
            </a:endParaRPr>
          </a:p>
        </p:txBody>
      </p:sp>
      <p:pic>
        <p:nvPicPr>
          <p:cNvPr id="7" name="図 6">
            <a:extLst>
              <a:ext uri="{FF2B5EF4-FFF2-40B4-BE49-F238E27FC236}">
                <a16:creationId xmlns:a16="http://schemas.microsoft.com/office/drawing/2014/main" xmlns="" id="{017A5376-4678-4BDE-9CBE-DE5DC7F6DE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318" y="223074"/>
            <a:ext cx="919925" cy="259842"/>
          </a:xfrm>
          <a:prstGeom prst="rect">
            <a:avLst/>
          </a:prstGeom>
        </p:spPr>
      </p:pic>
    </p:spTree>
    <p:extLst>
      <p:ext uri="{BB962C8B-B14F-4D97-AF65-F5344CB8AC3E}">
        <p14:creationId xmlns:p14="http://schemas.microsoft.com/office/powerpoint/2010/main" val="145904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457200"/>
            <a:ext cx="60198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a:extLst>
              <a:ext uri="{FF2B5EF4-FFF2-40B4-BE49-F238E27FC236}">
                <a16:creationId xmlns:a16="http://schemas.microsoft.com/office/drawing/2014/main" xmlns="" id="{8CAB7DCB-9B4F-4DAA-9DE4-EBD1958DD300}"/>
              </a:ext>
            </a:extLst>
          </p:cNvPr>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5" name="Rectangle 3">
            <a:extLst>
              <a:ext uri="{FF2B5EF4-FFF2-40B4-BE49-F238E27FC236}">
                <a16:creationId xmlns:a16="http://schemas.microsoft.com/office/drawing/2014/main" xmlns="" id="{3580BB47-4972-43D0-B48E-121C5EFE1EEA}"/>
              </a:ext>
            </a:extLst>
          </p:cNvPr>
          <p:cNvSpPr>
            <a:spLocks noGrp="1" noChangeArrowheads="1"/>
          </p:cNvSpPr>
          <p:nvPr>
            <p:ph type="sldNum" sz="quarter" idx="11"/>
          </p:nvPr>
        </p:nvSpPr>
        <p:spPr>
          <a:ln/>
        </p:spPr>
        <p:txBody>
          <a:bodyPr/>
          <a:lstStyle>
            <a:lvl1pPr>
              <a:defRPr/>
            </a:lvl1pPr>
          </a:lstStyle>
          <a:p>
            <a:pPr>
              <a:defRPr/>
            </a:pPr>
            <a:fld id="{4901AB86-770E-429B-AF3E-E563A6BE364B}" type="slidenum">
              <a:rPr lang="en-US" altLang="ja-JP">
                <a:solidFill>
                  <a:srgbClr val="000000"/>
                </a:solidFill>
              </a:rPr>
              <a:pPr>
                <a:defRPr/>
              </a:pPr>
              <a:t>‹#›</a:t>
            </a:fld>
            <a:endParaRPr lang="en-US" altLang="ja-JP">
              <a:solidFill>
                <a:srgbClr val="000000"/>
              </a:solidFill>
            </a:endParaRPr>
          </a:p>
        </p:txBody>
      </p:sp>
      <p:sp>
        <p:nvSpPr>
          <p:cNvPr id="6" name="Rectangle 16">
            <a:extLst>
              <a:ext uri="{FF2B5EF4-FFF2-40B4-BE49-F238E27FC236}">
                <a16:creationId xmlns:a16="http://schemas.microsoft.com/office/drawing/2014/main" xmlns="" id="{B7E3AC1D-3FF3-4560-BD4B-BAF6C1D56D96}"/>
              </a:ext>
            </a:extLst>
          </p:cNvPr>
          <p:cNvSpPr>
            <a:spLocks noGrp="1" noChangeArrowheads="1"/>
          </p:cNvSpPr>
          <p:nvPr>
            <p:ph type="dt" sz="half" idx="12"/>
          </p:nvPr>
        </p:nvSpPr>
        <p:spPr>
          <a:ln/>
        </p:spPr>
        <p:txBody>
          <a:bodyPr/>
          <a:lstStyle>
            <a:lvl1pPr>
              <a:defRPr/>
            </a:lvl1pPr>
          </a:lstStyle>
          <a:p>
            <a:pPr>
              <a:defRPr/>
            </a:pPr>
            <a:endParaRPr lang="en-US" altLang="ja-JP">
              <a:solidFill>
                <a:srgbClr val="000000"/>
              </a:solidFill>
            </a:endParaRPr>
          </a:p>
        </p:txBody>
      </p:sp>
      <p:pic>
        <p:nvPicPr>
          <p:cNvPr id="7" name="図 6">
            <a:extLst>
              <a:ext uri="{FF2B5EF4-FFF2-40B4-BE49-F238E27FC236}">
                <a16:creationId xmlns:a16="http://schemas.microsoft.com/office/drawing/2014/main" xmlns="" id="{422297D5-8C21-4B16-A2BA-0E630B0D0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318" y="223074"/>
            <a:ext cx="919925" cy="259842"/>
          </a:xfrm>
          <a:prstGeom prst="rect">
            <a:avLst/>
          </a:prstGeom>
        </p:spPr>
      </p:pic>
    </p:spTree>
    <p:extLst>
      <p:ext uri="{BB962C8B-B14F-4D97-AF65-F5344CB8AC3E}">
        <p14:creationId xmlns:p14="http://schemas.microsoft.com/office/powerpoint/2010/main" val="1247460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457200"/>
            <a:ext cx="8229600" cy="5410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2">
            <a:extLst>
              <a:ext uri="{FF2B5EF4-FFF2-40B4-BE49-F238E27FC236}">
                <a16:creationId xmlns:a16="http://schemas.microsoft.com/office/drawing/2014/main" xmlns="" id="{F766FA09-9CC7-4D2E-BD3D-2C1D01172DAE}"/>
              </a:ext>
            </a:extLst>
          </p:cNvPr>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4" name="Rectangle 3">
            <a:extLst>
              <a:ext uri="{FF2B5EF4-FFF2-40B4-BE49-F238E27FC236}">
                <a16:creationId xmlns:a16="http://schemas.microsoft.com/office/drawing/2014/main" xmlns="" id="{5E6A0DF0-84A9-449C-A8FD-1DC52C968176}"/>
              </a:ext>
            </a:extLst>
          </p:cNvPr>
          <p:cNvSpPr>
            <a:spLocks noGrp="1" noChangeArrowheads="1"/>
          </p:cNvSpPr>
          <p:nvPr>
            <p:ph type="sldNum" sz="quarter" idx="11"/>
          </p:nvPr>
        </p:nvSpPr>
        <p:spPr>
          <a:ln/>
        </p:spPr>
        <p:txBody>
          <a:bodyPr/>
          <a:lstStyle>
            <a:lvl1pPr>
              <a:defRPr/>
            </a:lvl1pPr>
          </a:lstStyle>
          <a:p>
            <a:pPr>
              <a:defRPr/>
            </a:pPr>
            <a:fld id="{1288DD3C-F92E-46E5-961A-4A5DAB67E7C1}" type="slidenum">
              <a:rPr lang="en-US" altLang="ja-JP">
                <a:solidFill>
                  <a:srgbClr val="000000"/>
                </a:solidFill>
              </a:rPr>
              <a:pPr>
                <a:defRPr/>
              </a:pPr>
              <a:t>‹#›</a:t>
            </a:fld>
            <a:endParaRPr lang="en-US" altLang="ja-JP">
              <a:solidFill>
                <a:srgbClr val="000000"/>
              </a:solidFill>
            </a:endParaRPr>
          </a:p>
        </p:txBody>
      </p:sp>
      <p:sp>
        <p:nvSpPr>
          <p:cNvPr id="5" name="Rectangle 16">
            <a:extLst>
              <a:ext uri="{FF2B5EF4-FFF2-40B4-BE49-F238E27FC236}">
                <a16:creationId xmlns:a16="http://schemas.microsoft.com/office/drawing/2014/main" xmlns="" id="{5A1509C4-9647-4D9A-918A-133E6EAEBF40}"/>
              </a:ext>
            </a:extLst>
          </p:cNvPr>
          <p:cNvSpPr>
            <a:spLocks noGrp="1" noChangeArrowheads="1"/>
          </p:cNvSpPr>
          <p:nvPr>
            <p:ph type="dt" sz="half" idx="12"/>
          </p:nvPr>
        </p:nvSpPr>
        <p:spPr>
          <a:ln/>
        </p:spPr>
        <p:txBody>
          <a:bodyPr/>
          <a:lstStyle>
            <a:lvl1pPr>
              <a:defRPr/>
            </a:lvl1pPr>
          </a:lstStyle>
          <a:p>
            <a:pPr>
              <a:defRPr/>
            </a:pPr>
            <a:endParaRPr lang="en-US" altLang="ja-JP">
              <a:solidFill>
                <a:srgbClr val="000000"/>
              </a:solidFill>
            </a:endParaRPr>
          </a:p>
        </p:txBody>
      </p:sp>
      <p:pic>
        <p:nvPicPr>
          <p:cNvPr id="6" name="図 5">
            <a:extLst>
              <a:ext uri="{FF2B5EF4-FFF2-40B4-BE49-F238E27FC236}">
                <a16:creationId xmlns:a16="http://schemas.microsoft.com/office/drawing/2014/main" xmlns="" id="{6CA0F0C2-674F-46B0-9A57-4D4AC1A494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318" y="223074"/>
            <a:ext cx="919925" cy="259842"/>
          </a:xfrm>
          <a:prstGeom prst="rect">
            <a:avLst/>
          </a:prstGeom>
        </p:spPr>
      </p:pic>
    </p:spTree>
    <p:extLst>
      <p:ext uri="{BB962C8B-B14F-4D97-AF65-F5344CB8AC3E}">
        <p14:creationId xmlns:p14="http://schemas.microsoft.com/office/powerpoint/2010/main" val="157375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8EE514DC-08B3-4587-A32F-DEA0ECC75EAA}"/>
              </a:ext>
            </a:extLst>
          </p:cNvPr>
          <p:cNvSpPr/>
          <p:nvPr userDrawn="1"/>
        </p:nvSpPr>
        <p:spPr>
          <a:xfrm>
            <a:off x="2590800" y="6524625"/>
            <a:ext cx="3962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1050" dirty="0">
                <a:solidFill>
                  <a:schemeClr val="tx1"/>
                </a:solidFill>
                <a:latin typeface="HG創英角ｺﾞｼｯｸUB" panose="020B0909000000000000" pitchFamily="49" charset="-128"/>
                <a:ea typeface="HG創英角ｺﾞｼｯｸUB" panose="020B0909000000000000" pitchFamily="49" charset="-128"/>
              </a:rPr>
              <a:t>ブレイン社会保険労務士法人／総合事務所ブレイン</a:t>
            </a:r>
          </a:p>
        </p:txBody>
      </p:sp>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2">
            <a:extLst>
              <a:ext uri="{FF2B5EF4-FFF2-40B4-BE49-F238E27FC236}">
                <a16:creationId xmlns:a16="http://schemas.microsoft.com/office/drawing/2014/main" xmlns="" id="{8F59BD28-7057-4DA4-8C33-917B42CEBE8F}"/>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6" name="Rectangle 3">
            <a:extLst>
              <a:ext uri="{FF2B5EF4-FFF2-40B4-BE49-F238E27FC236}">
                <a16:creationId xmlns:a16="http://schemas.microsoft.com/office/drawing/2014/main" xmlns="" id="{8E5E5737-20C2-4B3E-AEF0-9F0DD6C44DB4}"/>
              </a:ext>
            </a:extLst>
          </p:cNvPr>
          <p:cNvSpPr>
            <a:spLocks noGrp="1" noChangeArrowheads="1"/>
          </p:cNvSpPr>
          <p:nvPr>
            <p:ph type="sldNum" sz="quarter" idx="11"/>
          </p:nvPr>
        </p:nvSpPr>
        <p:spPr/>
        <p:txBody>
          <a:bodyPr/>
          <a:lstStyle>
            <a:lvl1pPr>
              <a:defRPr/>
            </a:lvl1pPr>
          </a:lstStyle>
          <a:p>
            <a:pPr>
              <a:defRPr/>
            </a:pPr>
            <a:fld id="{0F14C71A-5146-486F-9086-01A732E9A022}" type="slidenum">
              <a:rPr lang="en-US" altLang="ja-JP"/>
              <a:pPr>
                <a:defRPr/>
              </a:pPr>
              <a:t>‹#›</a:t>
            </a:fld>
            <a:endParaRPr lang="en-US" altLang="ja-JP"/>
          </a:p>
        </p:txBody>
      </p:sp>
      <p:sp>
        <p:nvSpPr>
          <p:cNvPr id="7" name="Rectangle 16">
            <a:extLst>
              <a:ext uri="{FF2B5EF4-FFF2-40B4-BE49-F238E27FC236}">
                <a16:creationId xmlns:a16="http://schemas.microsoft.com/office/drawing/2014/main" xmlns="" id="{48F86435-A71C-4F0C-ACF0-80D2877C4EB7}"/>
              </a:ext>
            </a:extLst>
          </p:cNvPr>
          <p:cNvSpPr>
            <a:spLocks noGrp="1" noChangeArrowheads="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735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E6815E8B-4DE2-48C1-BDF5-1E799CFB71BF}"/>
              </a:ext>
            </a:extLst>
          </p:cNvPr>
          <p:cNvSpPr/>
          <p:nvPr userDrawn="1"/>
        </p:nvSpPr>
        <p:spPr>
          <a:xfrm>
            <a:off x="2590800" y="6554788"/>
            <a:ext cx="3962400"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1050" dirty="0">
                <a:solidFill>
                  <a:schemeClr val="tx1"/>
                </a:solidFill>
                <a:latin typeface="HG創英角ｺﾞｼｯｸUB" panose="020B0909000000000000" pitchFamily="49" charset="-128"/>
                <a:ea typeface="HG創英角ｺﾞｼｯｸUB" panose="020B0909000000000000" pitchFamily="49" charset="-128"/>
              </a:rPr>
              <a:t>ブレイン社会保険労務士法人／総合事務所ブレイン</a:t>
            </a: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2">
            <a:extLst>
              <a:ext uri="{FF2B5EF4-FFF2-40B4-BE49-F238E27FC236}">
                <a16:creationId xmlns:a16="http://schemas.microsoft.com/office/drawing/2014/main" xmlns="" id="{DAE6FEE8-4A61-47B2-A80D-B22BFBE24F48}"/>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7" name="Rectangle 3">
            <a:extLst>
              <a:ext uri="{FF2B5EF4-FFF2-40B4-BE49-F238E27FC236}">
                <a16:creationId xmlns:a16="http://schemas.microsoft.com/office/drawing/2014/main" xmlns="" id="{6FD9941C-F343-421E-ABCC-4033454F2B3C}"/>
              </a:ext>
            </a:extLst>
          </p:cNvPr>
          <p:cNvSpPr>
            <a:spLocks noGrp="1" noChangeArrowheads="1"/>
          </p:cNvSpPr>
          <p:nvPr>
            <p:ph type="sldNum" sz="quarter" idx="11"/>
          </p:nvPr>
        </p:nvSpPr>
        <p:spPr/>
        <p:txBody>
          <a:bodyPr/>
          <a:lstStyle>
            <a:lvl1pPr>
              <a:defRPr/>
            </a:lvl1pPr>
          </a:lstStyle>
          <a:p>
            <a:pPr>
              <a:defRPr/>
            </a:pPr>
            <a:fld id="{1A8A6CFB-1C3A-4AEC-A912-BF4FFF82F283}" type="slidenum">
              <a:rPr lang="en-US" altLang="ja-JP"/>
              <a:pPr>
                <a:defRPr/>
              </a:pPr>
              <a:t>‹#›</a:t>
            </a:fld>
            <a:endParaRPr lang="en-US" altLang="ja-JP"/>
          </a:p>
        </p:txBody>
      </p:sp>
      <p:sp>
        <p:nvSpPr>
          <p:cNvPr id="8" name="Rectangle 16">
            <a:extLst>
              <a:ext uri="{FF2B5EF4-FFF2-40B4-BE49-F238E27FC236}">
                <a16:creationId xmlns:a16="http://schemas.microsoft.com/office/drawing/2014/main" xmlns="" id="{F8CFD831-E5CE-4B7C-B2EB-62CA976E1123}"/>
              </a:ext>
            </a:extLst>
          </p:cNvPr>
          <p:cNvSpPr>
            <a:spLocks noGrp="1" noChangeArrowheads="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903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a:extLst>
              <a:ext uri="{FF2B5EF4-FFF2-40B4-BE49-F238E27FC236}">
                <a16:creationId xmlns:a16="http://schemas.microsoft.com/office/drawing/2014/main" xmlns="" id="{14127A56-5276-4533-A63D-E12EAB70501F}"/>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3">
            <a:extLst>
              <a:ext uri="{FF2B5EF4-FFF2-40B4-BE49-F238E27FC236}">
                <a16:creationId xmlns:a16="http://schemas.microsoft.com/office/drawing/2014/main" xmlns="" id="{F910F190-F4D9-42BF-86CE-D3FC91CDFEC3}"/>
              </a:ext>
            </a:extLst>
          </p:cNvPr>
          <p:cNvSpPr>
            <a:spLocks noGrp="1" noChangeArrowheads="1"/>
          </p:cNvSpPr>
          <p:nvPr>
            <p:ph type="sldNum" sz="quarter" idx="11"/>
          </p:nvPr>
        </p:nvSpPr>
        <p:spPr>
          <a:ln/>
        </p:spPr>
        <p:txBody>
          <a:bodyPr/>
          <a:lstStyle>
            <a:lvl1pPr>
              <a:defRPr/>
            </a:lvl1pPr>
          </a:lstStyle>
          <a:p>
            <a:pPr>
              <a:defRPr/>
            </a:pPr>
            <a:fld id="{5E384E73-4C22-4285-BD27-B30ABE5657FD}" type="slidenum">
              <a:rPr lang="en-US" altLang="ja-JP"/>
              <a:pPr>
                <a:defRPr/>
              </a:pPr>
              <a:t>‹#›</a:t>
            </a:fld>
            <a:endParaRPr lang="en-US" altLang="ja-JP"/>
          </a:p>
        </p:txBody>
      </p:sp>
      <p:sp>
        <p:nvSpPr>
          <p:cNvPr id="9" name="Rectangle 16">
            <a:extLst>
              <a:ext uri="{FF2B5EF4-FFF2-40B4-BE49-F238E27FC236}">
                <a16:creationId xmlns:a16="http://schemas.microsoft.com/office/drawing/2014/main" xmlns="" id="{B6FA92B6-354A-462B-8C42-06C53A8FF378}"/>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73271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7647DD96-5BA2-4775-BF9A-F4CDAD1FFE28}"/>
              </a:ext>
            </a:extLst>
          </p:cNvPr>
          <p:cNvSpPr/>
          <p:nvPr userDrawn="1"/>
        </p:nvSpPr>
        <p:spPr>
          <a:xfrm>
            <a:off x="2590800" y="6524625"/>
            <a:ext cx="3962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1050" dirty="0">
                <a:solidFill>
                  <a:schemeClr val="tx1"/>
                </a:solidFill>
                <a:latin typeface="HG創英角ｺﾞｼｯｸUB" panose="020B0909000000000000" pitchFamily="49" charset="-128"/>
                <a:ea typeface="HG創英角ｺﾞｼｯｸUB" panose="020B0909000000000000" pitchFamily="49" charset="-128"/>
              </a:rPr>
              <a:t>ブレイン社会保険労務士法人／総合事務所ブレイン</a:t>
            </a:r>
          </a:p>
        </p:txBody>
      </p:sp>
      <p:sp>
        <p:nvSpPr>
          <p:cNvPr id="2" name="タイトル 1"/>
          <p:cNvSpPr>
            <a:spLocks noGrp="1"/>
          </p:cNvSpPr>
          <p:nvPr>
            <p:ph type="title"/>
          </p:nvPr>
        </p:nvSpPr>
        <p:spPr/>
        <p:txBody>
          <a:bodyPr/>
          <a:lstStyle/>
          <a:p>
            <a:r>
              <a:rPr lang="ja-JP" altLang="en-US"/>
              <a:t>マスター タイトルの書式設定</a:t>
            </a:r>
          </a:p>
        </p:txBody>
      </p:sp>
      <p:sp>
        <p:nvSpPr>
          <p:cNvPr id="4" name="Rectangle 2">
            <a:extLst>
              <a:ext uri="{FF2B5EF4-FFF2-40B4-BE49-F238E27FC236}">
                <a16:creationId xmlns:a16="http://schemas.microsoft.com/office/drawing/2014/main" xmlns="" id="{2E9675D2-A3A4-4E06-8C64-5B57F5C10F28}"/>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xmlns="" id="{8DDAAEE5-7C75-4119-BA65-844D16F2DECD}"/>
              </a:ext>
            </a:extLst>
          </p:cNvPr>
          <p:cNvSpPr>
            <a:spLocks noGrp="1" noChangeArrowheads="1"/>
          </p:cNvSpPr>
          <p:nvPr>
            <p:ph type="sldNum" sz="quarter" idx="11"/>
          </p:nvPr>
        </p:nvSpPr>
        <p:spPr/>
        <p:txBody>
          <a:bodyPr/>
          <a:lstStyle>
            <a:lvl1pPr>
              <a:defRPr/>
            </a:lvl1pPr>
          </a:lstStyle>
          <a:p>
            <a:pPr>
              <a:defRPr/>
            </a:pPr>
            <a:fld id="{509E2510-E771-4244-BF1B-0877108A511A}" type="slidenum">
              <a:rPr lang="en-US" altLang="ja-JP"/>
              <a:pPr>
                <a:defRPr/>
              </a:pPr>
              <a:t>‹#›</a:t>
            </a:fld>
            <a:endParaRPr lang="en-US" altLang="ja-JP"/>
          </a:p>
        </p:txBody>
      </p:sp>
      <p:sp>
        <p:nvSpPr>
          <p:cNvPr id="6" name="Rectangle 16">
            <a:extLst>
              <a:ext uri="{FF2B5EF4-FFF2-40B4-BE49-F238E27FC236}">
                <a16:creationId xmlns:a16="http://schemas.microsoft.com/office/drawing/2014/main" xmlns="" id="{06D1AEEA-A65D-4B0B-9C0E-DDB32CA07143}"/>
              </a:ext>
            </a:extLst>
          </p:cNvPr>
          <p:cNvSpPr>
            <a:spLocks noGrp="1" noChangeArrowheads="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48146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E7BEDAA6-C102-4C1A-A8B8-53E78AD7004E}"/>
              </a:ext>
            </a:extLst>
          </p:cNvPr>
          <p:cNvSpPr/>
          <p:nvPr userDrawn="1"/>
        </p:nvSpPr>
        <p:spPr>
          <a:xfrm>
            <a:off x="2590800" y="6524625"/>
            <a:ext cx="3962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1050" dirty="0">
                <a:solidFill>
                  <a:schemeClr val="tx1"/>
                </a:solidFill>
                <a:latin typeface="HG創英角ｺﾞｼｯｸUB" panose="020B0909000000000000" pitchFamily="49" charset="-128"/>
                <a:ea typeface="HG創英角ｺﾞｼｯｸUB" panose="020B0909000000000000" pitchFamily="49" charset="-128"/>
              </a:rPr>
              <a:t>ブレイン社会保険労務士法人／総合事務所ブレイン</a:t>
            </a:r>
          </a:p>
        </p:txBody>
      </p:sp>
      <p:sp>
        <p:nvSpPr>
          <p:cNvPr id="3" name="Rectangle 2">
            <a:extLst>
              <a:ext uri="{FF2B5EF4-FFF2-40B4-BE49-F238E27FC236}">
                <a16:creationId xmlns:a16="http://schemas.microsoft.com/office/drawing/2014/main" xmlns="" id="{1567C8E4-72B0-40B5-B7BB-82403DEF5176}"/>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4" name="Rectangle 3">
            <a:extLst>
              <a:ext uri="{FF2B5EF4-FFF2-40B4-BE49-F238E27FC236}">
                <a16:creationId xmlns:a16="http://schemas.microsoft.com/office/drawing/2014/main" xmlns="" id="{FA576282-4E1C-4F5C-85FD-CA94E63D6E74}"/>
              </a:ext>
            </a:extLst>
          </p:cNvPr>
          <p:cNvSpPr>
            <a:spLocks noGrp="1" noChangeArrowheads="1"/>
          </p:cNvSpPr>
          <p:nvPr>
            <p:ph type="sldNum" sz="quarter" idx="11"/>
          </p:nvPr>
        </p:nvSpPr>
        <p:spPr/>
        <p:txBody>
          <a:bodyPr/>
          <a:lstStyle>
            <a:lvl1pPr>
              <a:defRPr/>
            </a:lvl1pPr>
          </a:lstStyle>
          <a:p>
            <a:pPr>
              <a:defRPr/>
            </a:pPr>
            <a:fld id="{B28D3F1E-4EC7-441B-97D0-B6E7E04FFECB}" type="slidenum">
              <a:rPr lang="en-US" altLang="ja-JP"/>
              <a:pPr>
                <a:defRPr/>
              </a:pPr>
              <a:t>‹#›</a:t>
            </a:fld>
            <a:endParaRPr lang="en-US" altLang="ja-JP"/>
          </a:p>
        </p:txBody>
      </p:sp>
      <p:sp>
        <p:nvSpPr>
          <p:cNvPr id="5" name="Rectangle 16">
            <a:extLst>
              <a:ext uri="{FF2B5EF4-FFF2-40B4-BE49-F238E27FC236}">
                <a16:creationId xmlns:a16="http://schemas.microsoft.com/office/drawing/2014/main" xmlns="" id="{F3B4D881-1072-4BC1-B822-D24987FC79DA}"/>
              </a:ext>
            </a:extLst>
          </p:cNvPr>
          <p:cNvSpPr>
            <a:spLocks noGrp="1" noChangeArrowheads="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59860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86C176AD-A7A0-474B-8C55-6678572C4D55}"/>
              </a:ext>
            </a:extLst>
          </p:cNvPr>
          <p:cNvSpPr/>
          <p:nvPr userDrawn="1"/>
        </p:nvSpPr>
        <p:spPr>
          <a:xfrm>
            <a:off x="2590800" y="6524625"/>
            <a:ext cx="3962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1050" dirty="0">
                <a:solidFill>
                  <a:schemeClr val="tx1"/>
                </a:solidFill>
                <a:latin typeface="HG創英角ｺﾞｼｯｸUB" panose="020B0909000000000000" pitchFamily="49" charset="-128"/>
                <a:ea typeface="HG創英角ｺﾞｼｯｸUB" panose="020B0909000000000000" pitchFamily="49" charset="-128"/>
              </a:rPr>
              <a:t>ブレイン社会保険労務士法人／総合事務所ブレイン</a:t>
            </a:r>
          </a:p>
        </p:txBody>
      </p:sp>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2">
            <a:extLst>
              <a:ext uri="{FF2B5EF4-FFF2-40B4-BE49-F238E27FC236}">
                <a16:creationId xmlns:a16="http://schemas.microsoft.com/office/drawing/2014/main" xmlns="" id="{9BBB74F4-01A7-40F4-8507-5C84D82BEF21}"/>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7" name="Rectangle 3">
            <a:extLst>
              <a:ext uri="{FF2B5EF4-FFF2-40B4-BE49-F238E27FC236}">
                <a16:creationId xmlns:a16="http://schemas.microsoft.com/office/drawing/2014/main" xmlns="" id="{066383B5-12AC-4605-93DB-7008972FF520}"/>
              </a:ext>
            </a:extLst>
          </p:cNvPr>
          <p:cNvSpPr>
            <a:spLocks noGrp="1" noChangeArrowheads="1"/>
          </p:cNvSpPr>
          <p:nvPr>
            <p:ph type="sldNum" sz="quarter" idx="11"/>
          </p:nvPr>
        </p:nvSpPr>
        <p:spPr/>
        <p:txBody>
          <a:bodyPr/>
          <a:lstStyle>
            <a:lvl1pPr>
              <a:defRPr/>
            </a:lvl1pPr>
          </a:lstStyle>
          <a:p>
            <a:pPr>
              <a:defRPr/>
            </a:pPr>
            <a:fld id="{6E552AC9-FFFF-43CD-A947-126134F84F4F}" type="slidenum">
              <a:rPr lang="en-US" altLang="ja-JP"/>
              <a:pPr>
                <a:defRPr/>
              </a:pPr>
              <a:t>‹#›</a:t>
            </a:fld>
            <a:endParaRPr lang="en-US" altLang="ja-JP"/>
          </a:p>
        </p:txBody>
      </p:sp>
      <p:sp>
        <p:nvSpPr>
          <p:cNvPr id="8" name="Rectangle 16">
            <a:extLst>
              <a:ext uri="{FF2B5EF4-FFF2-40B4-BE49-F238E27FC236}">
                <a16:creationId xmlns:a16="http://schemas.microsoft.com/office/drawing/2014/main" xmlns="" id="{52A6DFDC-84B0-4338-AA0A-B4437F64F3D4}"/>
              </a:ext>
            </a:extLst>
          </p:cNvPr>
          <p:cNvSpPr>
            <a:spLocks noGrp="1" noChangeArrowheads="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80442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512790EE-1925-4EEF-973E-19E658CAA965}"/>
              </a:ext>
            </a:extLst>
          </p:cNvPr>
          <p:cNvSpPr/>
          <p:nvPr userDrawn="1"/>
        </p:nvSpPr>
        <p:spPr>
          <a:xfrm>
            <a:off x="2590800" y="6524625"/>
            <a:ext cx="3962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1050" dirty="0">
                <a:solidFill>
                  <a:schemeClr val="tx1"/>
                </a:solidFill>
                <a:latin typeface="HG創英角ｺﾞｼｯｸUB" panose="020B0909000000000000" pitchFamily="49" charset="-128"/>
                <a:ea typeface="HG創英角ｺﾞｼｯｸUB" panose="020B0909000000000000" pitchFamily="49" charset="-128"/>
              </a:rPr>
              <a:t>ブレイン社会保険労務士法人／総合事務所ブレイン</a:t>
            </a:r>
          </a:p>
        </p:txBody>
      </p:sp>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2">
            <a:extLst>
              <a:ext uri="{FF2B5EF4-FFF2-40B4-BE49-F238E27FC236}">
                <a16:creationId xmlns:a16="http://schemas.microsoft.com/office/drawing/2014/main" xmlns="" id="{B2AC00F0-454E-4688-AD39-9F51D1A0582B}"/>
              </a:ext>
            </a:extLst>
          </p:cNvPr>
          <p:cNvSpPr>
            <a:spLocks noGrp="1" noChangeArrowheads="1"/>
          </p:cNvSpPr>
          <p:nvPr>
            <p:ph type="ftr" sz="quarter" idx="10"/>
          </p:nvPr>
        </p:nvSpPr>
        <p:spPr/>
        <p:txBody>
          <a:bodyPr/>
          <a:lstStyle>
            <a:lvl1pPr>
              <a:defRPr/>
            </a:lvl1pPr>
          </a:lstStyle>
          <a:p>
            <a:pPr>
              <a:defRPr/>
            </a:pPr>
            <a:endParaRPr lang="en-US" altLang="ja-JP"/>
          </a:p>
        </p:txBody>
      </p:sp>
      <p:sp>
        <p:nvSpPr>
          <p:cNvPr id="7" name="Rectangle 3">
            <a:extLst>
              <a:ext uri="{FF2B5EF4-FFF2-40B4-BE49-F238E27FC236}">
                <a16:creationId xmlns:a16="http://schemas.microsoft.com/office/drawing/2014/main" xmlns="" id="{7BC250C8-2667-4A0E-B589-2987AE15D5FD}"/>
              </a:ext>
            </a:extLst>
          </p:cNvPr>
          <p:cNvSpPr>
            <a:spLocks noGrp="1" noChangeArrowheads="1"/>
          </p:cNvSpPr>
          <p:nvPr>
            <p:ph type="sldNum" sz="quarter" idx="11"/>
          </p:nvPr>
        </p:nvSpPr>
        <p:spPr/>
        <p:txBody>
          <a:bodyPr/>
          <a:lstStyle>
            <a:lvl1pPr>
              <a:defRPr/>
            </a:lvl1pPr>
          </a:lstStyle>
          <a:p>
            <a:pPr>
              <a:defRPr/>
            </a:pPr>
            <a:fld id="{EE767B08-6947-49B5-BFDE-B57BEF9DB384}" type="slidenum">
              <a:rPr lang="en-US" altLang="ja-JP"/>
              <a:pPr>
                <a:defRPr/>
              </a:pPr>
              <a:t>‹#›</a:t>
            </a:fld>
            <a:endParaRPr lang="en-US" altLang="ja-JP"/>
          </a:p>
        </p:txBody>
      </p:sp>
      <p:sp>
        <p:nvSpPr>
          <p:cNvPr id="8" name="Rectangle 16">
            <a:extLst>
              <a:ext uri="{FF2B5EF4-FFF2-40B4-BE49-F238E27FC236}">
                <a16:creationId xmlns:a16="http://schemas.microsoft.com/office/drawing/2014/main" xmlns="" id="{FBF99A3C-7104-457D-B8C8-22248C8A36E7}"/>
              </a:ext>
            </a:extLst>
          </p:cNvPr>
          <p:cNvSpPr>
            <a:spLocks noGrp="1" noChangeArrowheads="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406342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A19EC705-F83F-4EAA-A7BA-B9D5EE13009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kumimoji="0" sz="1200">
                <a:latin typeface="Arial" charset="0"/>
              </a:defRPr>
            </a:lvl1pPr>
          </a:lstStyle>
          <a:p>
            <a:pPr>
              <a:defRPr/>
            </a:pPr>
            <a:endParaRPr lang="en-US" altLang="ja-JP"/>
          </a:p>
        </p:txBody>
      </p:sp>
      <p:sp>
        <p:nvSpPr>
          <p:cNvPr id="39939" name="Rectangle 3">
            <a:extLst>
              <a:ext uri="{FF2B5EF4-FFF2-40B4-BE49-F238E27FC236}">
                <a16:creationId xmlns:a16="http://schemas.microsoft.com/office/drawing/2014/main" xmlns="" id="{2C3F32E8-4FC7-4184-AE91-84C372CF894A}"/>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kumimoji="0" sz="1200">
                <a:latin typeface="Arial Black" panose="020B0A04020102020204" pitchFamily="34" charset="0"/>
              </a:defRPr>
            </a:lvl1pPr>
          </a:lstStyle>
          <a:p>
            <a:pPr>
              <a:defRPr/>
            </a:pPr>
            <a:fld id="{AD5262A2-A488-49C1-A3D2-0283762D2DFA}" type="slidenum">
              <a:rPr lang="en-US" altLang="ja-JP"/>
              <a:pPr>
                <a:defRPr/>
              </a:pPr>
              <a:t>‹#›</a:t>
            </a:fld>
            <a:endParaRPr lang="en-US" altLang="ja-JP"/>
          </a:p>
        </p:txBody>
      </p:sp>
      <p:sp>
        <p:nvSpPr>
          <p:cNvPr id="1028" name="Rectangle 14">
            <a:extLst>
              <a:ext uri="{FF2B5EF4-FFF2-40B4-BE49-F238E27FC236}">
                <a16:creationId xmlns:a16="http://schemas.microsoft.com/office/drawing/2014/main" xmlns="" id="{6CAA374C-456B-4373-BEB9-83F2F65D36D9}"/>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9" name="Rectangle 15">
            <a:extLst>
              <a:ext uri="{FF2B5EF4-FFF2-40B4-BE49-F238E27FC236}">
                <a16:creationId xmlns:a16="http://schemas.microsoft.com/office/drawing/2014/main" xmlns="" id="{2788E9AB-40EC-4C89-9ADE-BB9437A9B51E}"/>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9952" name="Rectangle 16">
            <a:extLst>
              <a:ext uri="{FF2B5EF4-FFF2-40B4-BE49-F238E27FC236}">
                <a16:creationId xmlns:a16="http://schemas.microsoft.com/office/drawing/2014/main" xmlns="" id="{40267760-4BAD-4E2D-ADE8-C029981F6B3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kumimoji="0" sz="1200">
                <a:latin typeface="Arial" charset="0"/>
              </a:defRPr>
            </a:lvl1pPr>
          </a:lstStyle>
          <a:p>
            <a:pPr>
              <a:defRPr/>
            </a:pPr>
            <a:endParaRPr lang="en-US" altLang="ja-JP"/>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76" r:id="rId5"/>
    <p:sldLayoutId id="2147484481" r:id="rId6"/>
    <p:sldLayoutId id="2147484482" r:id="rId7"/>
    <p:sldLayoutId id="2147484483" r:id="rId8"/>
    <p:sldLayoutId id="2147484484" r:id="rId9"/>
    <p:sldLayoutId id="2147484485" r:id="rId10"/>
    <p:sldLayoutId id="2147484486" r:id="rId11"/>
    <p:sldLayoutId id="2147484487" r:id="rId12"/>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3BDA28EF-D655-4888-BFE1-79AA9140A352}"/>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kumimoji="0" sz="1200">
                <a:latin typeface="Arial" charset="0"/>
              </a:defRPr>
            </a:lvl1pPr>
          </a:lstStyle>
          <a:p>
            <a:pPr>
              <a:defRPr/>
            </a:pPr>
            <a:endParaRPr lang="en-US" altLang="ja-JP">
              <a:solidFill>
                <a:srgbClr val="000000"/>
              </a:solidFill>
            </a:endParaRPr>
          </a:p>
        </p:txBody>
      </p:sp>
      <p:sp>
        <p:nvSpPr>
          <p:cNvPr id="39939" name="Rectangle 3">
            <a:extLst>
              <a:ext uri="{FF2B5EF4-FFF2-40B4-BE49-F238E27FC236}">
                <a16:creationId xmlns:a16="http://schemas.microsoft.com/office/drawing/2014/main" xmlns="" id="{1FD0C327-7C02-47FF-9C8A-3146089D4794}"/>
              </a:ext>
            </a:extLst>
          </p:cNvPr>
          <p:cNvSpPr>
            <a:spLocks noGrp="1" noChangeArrowheads="1"/>
          </p:cNvSpPr>
          <p:nvPr>
            <p:ph type="sldNum" sz="quarter" idx="4"/>
          </p:nvPr>
        </p:nvSpPr>
        <p:spPr bwMode="auto">
          <a:xfrm>
            <a:off x="6905625" y="641985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kumimoji="0" sz="1200">
                <a:latin typeface="Arial Black" panose="020B0A04020102020204" pitchFamily="34" charset="0"/>
              </a:defRPr>
            </a:lvl1pPr>
          </a:lstStyle>
          <a:p>
            <a:pPr>
              <a:defRPr/>
            </a:pPr>
            <a:fld id="{132C5899-E341-44BC-972F-B7CBE9433B40}" type="slidenum">
              <a:rPr lang="en-US" altLang="ja-JP">
                <a:solidFill>
                  <a:srgbClr val="000000"/>
                </a:solidFill>
              </a:rPr>
              <a:pPr>
                <a:defRPr/>
              </a:pPr>
              <a:t>‹#›</a:t>
            </a:fld>
            <a:endParaRPr lang="en-US" altLang="ja-JP">
              <a:solidFill>
                <a:srgbClr val="000000"/>
              </a:solidFill>
            </a:endParaRPr>
          </a:p>
        </p:txBody>
      </p:sp>
      <p:sp>
        <p:nvSpPr>
          <p:cNvPr id="1028" name="Rectangle 14">
            <a:extLst>
              <a:ext uri="{FF2B5EF4-FFF2-40B4-BE49-F238E27FC236}">
                <a16:creationId xmlns:a16="http://schemas.microsoft.com/office/drawing/2014/main" xmlns="" id="{B15665F5-70CE-4B52-90A8-C2FA8D7DBF54}"/>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9" name="Rectangle 15">
            <a:extLst>
              <a:ext uri="{FF2B5EF4-FFF2-40B4-BE49-F238E27FC236}">
                <a16:creationId xmlns:a16="http://schemas.microsoft.com/office/drawing/2014/main" xmlns="" id="{797D452E-3DE4-4D15-BDD5-5B990FC9375F}"/>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9952" name="Rectangle 16">
            <a:extLst>
              <a:ext uri="{FF2B5EF4-FFF2-40B4-BE49-F238E27FC236}">
                <a16:creationId xmlns:a16="http://schemas.microsoft.com/office/drawing/2014/main" xmlns="" id="{2C19D628-BD6A-4921-9D1E-B88C559D6AC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kumimoji="0" sz="1200">
                <a:latin typeface="Arial" charset="0"/>
              </a:defRPr>
            </a:lvl1pPr>
          </a:lstStyle>
          <a:p>
            <a:pPr>
              <a:defRPr/>
            </a:pPr>
            <a:endParaRPr lang="en-US" altLang="ja-JP">
              <a:solidFill>
                <a:srgbClr val="000000"/>
              </a:solidFill>
            </a:endParaRPr>
          </a:p>
        </p:txBody>
      </p:sp>
      <p:sp>
        <p:nvSpPr>
          <p:cNvPr id="2" name="正方形/長方形 1">
            <a:extLst>
              <a:ext uri="{FF2B5EF4-FFF2-40B4-BE49-F238E27FC236}">
                <a16:creationId xmlns:a16="http://schemas.microsoft.com/office/drawing/2014/main" xmlns="" id="{2EDF72B6-C8AC-4CAE-9E9A-F1AFD47C027E}"/>
              </a:ext>
            </a:extLst>
          </p:cNvPr>
          <p:cNvSpPr/>
          <p:nvPr userDrawn="1"/>
        </p:nvSpPr>
        <p:spPr bwMode="white">
          <a:xfrm>
            <a:off x="2484438" y="6483350"/>
            <a:ext cx="4319587" cy="33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32" name="テキスト ボックス 8">
            <a:extLst>
              <a:ext uri="{FF2B5EF4-FFF2-40B4-BE49-F238E27FC236}">
                <a16:creationId xmlns:a16="http://schemas.microsoft.com/office/drawing/2014/main" xmlns="" id="{67398C3D-292C-4106-A41D-73DC72C22525}"/>
              </a:ext>
            </a:extLst>
          </p:cNvPr>
          <p:cNvSpPr txBox="1">
            <a:spLocks noChangeArrowheads="1"/>
          </p:cNvSpPr>
          <p:nvPr userDrawn="1"/>
        </p:nvSpPr>
        <p:spPr bwMode="auto">
          <a:xfrm>
            <a:off x="2586038" y="6628607"/>
            <a:ext cx="3971925" cy="261937"/>
          </a:xfrm>
          <a:prstGeom prst="rect">
            <a:avLst/>
          </a:prstGeom>
          <a:noFill/>
          <a:ln>
            <a:noFill/>
          </a:ln>
        </p:spPr>
        <p:txBody>
          <a:bodyPr wrap="none">
            <a:spAutoFit/>
          </a:bodyPr>
          <a:lstStyle>
            <a:lvl1pPr>
              <a:defRPr kumimoji="1" sz="1600">
                <a:solidFill>
                  <a:schemeClr val="tx1"/>
                </a:solidFill>
                <a:latin typeface="Arial" panose="020B0604020202020204" pitchFamily="34" charset="0"/>
                <a:ea typeface="ＭＳ Ｐゴシック" panose="020B0600070205080204" pitchFamily="50" charset="-128"/>
              </a:defRPr>
            </a:lvl1pPr>
            <a:lvl2pPr marL="742950" indent="-285750">
              <a:defRPr kumimoji="1" sz="1600">
                <a:solidFill>
                  <a:schemeClr val="tx1"/>
                </a:solidFill>
                <a:latin typeface="Arial" panose="020B0604020202020204" pitchFamily="34" charset="0"/>
                <a:ea typeface="ＭＳ Ｐゴシック" panose="020B0600070205080204" pitchFamily="50" charset="-128"/>
              </a:defRPr>
            </a:lvl2pPr>
            <a:lvl3pPr marL="1143000" indent="-228600">
              <a:defRPr kumimoji="1" sz="1600">
                <a:solidFill>
                  <a:schemeClr val="tx1"/>
                </a:solidFill>
                <a:latin typeface="Arial" panose="020B0604020202020204" pitchFamily="34" charset="0"/>
                <a:ea typeface="ＭＳ Ｐゴシック" panose="020B0600070205080204" pitchFamily="50" charset="-128"/>
              </a:defRPr>
            </a:lvl3pPr>
            <a:lvl4pPr marL="1600200" indent="-228600">
              <a:defRPr kumimoji="1" sz="1600">
                <a:solidFill>
                  <a:schemeClr val="tx1"/>
                </a:solidFill>
                <a:latin typeface="Arial" panose="020B0604020202020204" pitchFamily="34" charset="0"/>
                <a:ea typeface="ＭＳ Ｐゴシック" panose="020B0600070205080204" pitchFamily="50" charset="-128"/>
              </a:defRPr>
            </a:lvl4pPr>
            <a:lvl5pPr marL="2057400" indent="-228600">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100" dirty="0">
                <a:solidFill>
                  <a:srgbClr val="000000"/>
                </a:solidFill>
                <a:latin typeface="ＭＳ Ｐゴシック" panose="020B0600070205080204" pitchFamily="50" charset="-128"/>
              </a:rPr>
              <a:t>Copyright © </a:t>
            </a:r>
            <a:r>
              <a:rPr lang="ja-JP" altLang="en-US" sz="1100" dirty="0">
                <a:solidFill>
                  <a:srgbClr val="000000"/>
                </a:solidFill>
                <a:latin typeface="ＭＳ Ｐゴシック" panose="020B0600070205080204" pitchFamily="50" charset="-128"/>
              </a:rPr>
              <a:t>ブレイン社会保険労務士法人　</a:t>
            </a:r>
            <a:r>
              <a:rPr lang="en-US" altLang="ja-JP" sz="1100" dirty="0">
                <a:solidFill>
                  <a:srgbClr val="000000"/>
                </a:solidFill>
                <a:latin typeface="ＭＳ Ｐゴシック" panose="020B0600070205080204" pitchFamily="50" charset="-128"/>
              </a:rPr>
              <a:t>All Rights Reserved.</a:t>
            </a:r>
          </a:p>
        </p:txBody>
      </p:sp>
    </p:spTree>
    <p:extLst>
      <p:ext uri="{BB962C8B-B14F-4D97-AF65-F5344CB8AC3E}">
        <p14:creationId xmlns:p14="http://schemas.microsoft.com/office/powerpoint/2010/main" val="636744761"/>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Lst>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xmlns="" id="{0E7F2A28-F910-4B3A-9310-B7F1F2E93279}"/>
              </a:ext>
            </a:extLst>
          </p:cNvPr>
          <p:cNvSpPr txBox="1">
            <a:spLocks/>
          </p:cNvSpPr>
          <p:nvPr/>
        </p:nvSpPr>
        <p:spPr bwMode="auto">
          <a:xfrm>
            <a:off x="1619672" y="2708920"/>
            <a:ext cx="741682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lvl="0">
              <a:spcBef>
                <a:spcPct val="0"/>
              </a:spcBef>
              <a:buClrTx/>
              <a:buSzTx/>
              <a:buNone/>
            </a:pPr>
            <a:r>
              <a:rPr lang="ja-JP" altLang="en-US" sz="4300" dirty="0">
                <a:latin typeface="HG創英角ｺﾞｼｯｸUB" panose="020B0909000000000000" pitchFamily="49" charset="-128"/>
                <a:ea typeface="HG創英角ｺﾞｼｯｸUB" panose="020B0909000000000000" pitchFamily="49" charset="-128"/>
              </a:rPr>
              <a:t>ＰＯＤシステムのご案内①</a:t>
            </a:r>
          </a:p>
        </p:txBody>
      </p:sp>
      <p:sp>
        <p:nvSpPr>
          <p:cNvPr id="2" name="正方形/長方形 1">
            <a:extLst>
              <a:ext uri="{FF2B5EF4-FFF2-40B4-BE49-F238E27FC236}">
                <a16:creationId xmlns:a16="http://schemas.microsoft.com/office/drawing/2014/main" xmlns="" id="{821106EE-C568-41CD-8FCB-9A7BBD75515B}"/>
              </a:ext>
            </a:extLst>
          </p:cNvPr>
          <p:cNvSpPr/>
          <p:nvPr/>
        </p:nvSpPr>
        <p:spPr>
          <a:xfrm>
            <a:off x="2590800" y="6524625"/>
            <a:ext cx="3962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1050" dirty="0">
                <a:solidFill>
                  <a:schemeClr val="tx1"/>
                </a:solidFill>
                <a:latin typeface="HG創英角ｺﾞｼｯｸUB" panose="020B0909000000000000" pitchFamily="49" charset="-128"/>
                <a:ea typeface="HG創英角ｺﾞｼｯｸUB" panose="020B0909000000000000" pitchFamily="49" charset="-128"/>
              </a:rPr>
              <a:t>表参道メンタルヘルス研究所</a:t>
            </a:r>
          </a:p>
        </p:txBody>
      </p:sp>
      <p:sp>
        <p:nvSpPr>
          <p:cNvPr id="8" name="正方形/長方形 7">
            <a:extLst>
              <a:ext uri="{FF2B5EF4-FFF2-40B4-BE49-F238E27FC236}">
                <a16:creationId xmlns:a16="http://schemas.microsoft.com/office/drawing/2014/main" xmlns="" id="{DDE9885F-5A42-4677-B84D-E21E71DB28AD}"/>
              </a:ext>
            </a:extLst>
          </p:cNvPr>
          <p:cNvSpPr/>
          <p:nvPr/>
        </p:nvSpPr>
        <p:spPr>
          <a:xfrm>
            <a:off x="7380480" y="260648"/>
            <a:ext cx="1512000" cy="276999"/>
          </a:xfrm>
          <a:prstGeom prst="rect">
            <a:avLst/>
          </a:prstGeom>
          <a:ln>
            <a:solidFill>
              <a:schemeClr val="bg1">
                <a:lumMod val="50000"/>
              </a:schemeClr>
            </a:solidFill>
          </a:ln>
        </p:spPr>
        <p:txBody>
          <a:bodyPr wrap="square">
            <a:spAutoFit/>
          </a:bodyPr>
          <a:lstStyle/>
          <a:p>
            <a:pPr algn="ctr"/>
            <a:r>
              <a:rPr lang="en-US" altLang="ja-JP" sz="1200" spc="200" dirty="0">
                <a:latin typeface="HGP創英角ｺﾞｼｯｸUB" panose="020B0900000000000000" pitchFamily="50" charset="-128"/>
                <a:ea typeface="HGP創英角ｺﾞｼｯｸUB" panose="020B0900000000000000" pitchFamily="50" charset="-128"/>
                <a:cs typeface="メイリオ" pitchFamily="50" charset="-128"/>
              </a:rPr>
              <a:t> </a:t>
            </a:r>
            <a:r>
              <a:rPr lang="ja-JP" altLang="en-US" sz="1200" spc="200" dirty="0">
                <a:latin typeface="HGP創英角ｺﾞｼｯｸUB" panose="020B0900000000000000" pitchFamily="50" charset="-128"/>
                <a:ea typeface="HGP創英角ｺﾞｼｯｸUB" panose="020B0900000000000000" pitchFamily="50" charset="-128"/>
                <a:cs typeface="メイリオ" pitchFamily="50" charset="-128"/>
              </a:rPr>
              <a:t>２０２</a:t>
            </a:r>
            <a:r>
              <a:rPr lang="en-US" altLang="ja-JP" sz="1200" spc="200" dirty="0">
                <a:latin typeface="HGP創英角ｺﾞｼｯｸUB" panose="020B0900000000000000" pitchFamily="50" charset="-128"/>
                <a:ea typeface="HGP創英角ｺﾞｼｯｸUB" panose="020B0900000000000000" pitchFamily="50" charset="-128"/>
                <a:cs typeface="メイリオ" pitchFamily="50" charset="-128"/>
              </a:rPr>
              <a:t>1</a:t>
            </a:r>
            <a:r>
              <a:rPr lang="ja-JP" altLang="en-US" sz="1200" spc="200" dirty="0">
                <a:latin typeface="HGP創英角ｺﾞｼｯｸUB" panose="020B0900000000000000" pitchFamily="50" charset="-128"/>
                <a:ea typeface="HGP創英角ｺﾞｼｯｸUB" panose="020B0900000000000000" pitchFamily="50" charset="-128"/>
                <a:cs typeface="メイリオ" pitchFamily="50" charset="-128"/>
              </a:rPr>
              <a:t>年</a:t>
            </a:r>
            <a:r>
              <a:rPr lang="en-US" altLang="ja-JP" sz="1200" spc="200" dirty="0">
                <a:latin typeface="HGP創英角ｺﾞｼｯｸUB" panose="020B0900000000000000" pitchFamily="50" charset="-128"/>
                <a:ea typeface="HGP創英角ｺﾞｼｯｸUB" panose="020B0900000000000000" pitchFamily="50" charset="-128"/>
                <a:cs typeface="メイリオ" pitchFamily="50" charset="-128"/>
              </a:rPr>
              <a:t>4</a:t>
            </a:r>
            <a:r>
              <a:rPr lang="ja-JP" altLang="en-US" sz="1200" spc="200" dirty="0">
                <a:latin typeface="HGP創英角ｺﾞｼｯｸUB" panose="020B0900000000000000" pitchFamily="50" charset="-128"/>
                <a:ea typeface="HGP創英角ｺﾞｼｯｸUB" panose="020B0900000000000000" pitchFamily="50" charset="-128"/>
                <a:cs typeface="メイリオ" pitchFamily="50" charset="-128"/>
              </a:rPr>
              <a:t>月版 </a:t>
            </a:r>
            <a:endParaRPr lang="ja-JP" altLang="en-US" sz="1200" spc="200" dirty="0">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4788024" y="5013176"/>
            <a:ext cx="4248472" cy="954107"/>
          </a:xfrm>
          <a:prstGeom prst="rect">
            <a:avLst/>
          </a:prstGeom>
          <a:noFill/>
        </p:spPr>
        <p:txBody>
          <a:bodyPr wrap="square" rtlCol="0">
            <a:spAutoFit/>
          </a:bodyPr>
          <a:lstStyle/>
          <a:p>
            <a:r>
              <a:rPr kumimoji="1" lang="ja-JP" altLang="en-US" sz="2000" dirty="0">
                <a:latin typeface="HG創英角ｺﾞｼｯｸUB" panose="020B0909000000000000" pitchFamily="49" charset="-128"/>
                <a:ea typeface="HG創英角ｺﾞｼｯｸUB" panose="020B0909000000000000" pitchFamily="49" charset="-128"/>
              </a:rPr>
              <a:t>表参道メンタルヘルス研究所</a:t>
            </a:r>
            <a:endParaRPr kumimoji="1" lang="en-US" altLang="ja-JP" sz="2000" dirty="0">
              <a:latin typeface="HG創英角ｺﾞｼｯｸUB" panose="020B0909000000000000" pitchFamily="49" charset="-128"/>
              <a:ea typeface="HG創英角ｺﾞｼｯｸUB" panose="020B0909000000000000" pitchFamily="49" charset="-128"/>
            </a:endParaRPr>
          </a:p>
          <a:p>
            <a:r>
              <a:rPr lang="ja-JP" altLang="en-US" sz="2000" dirty="0">
                <a:latin typeface="HG創英角ｺﾞｼｯｸUB" panose="020B0909000000000000" pitchFamily="49" charset="-128"/>
                <a:ea typeface="HG創英角ｺﾞｼｯｸUB" panose="020B0909000000000000" pitchFamily="49" charset="-128"/>
              </a:rPr>
              <a:t>北村　庄吾（きたむら　しょうご）</a:t>
            </a:r>
            <a:endParaRPr kumimoji="1" lang="ja-JP" altLang="en-US" sz="2000" dirty="0">
              <a:latin typeface="HG創英角ｺﾞｼｯｸUB" panose="020B0909000000000000" pitchFamily="49" charset="-128"/>
              <a:ea typeface="HG創英角ｺﾞｼｯｸUB" panose="020B0909000000000000" pitchFamily="49" charset="-128"/>
            </a:endParaRPr>
          </a:p>
          <a:p>
            <a:endParaRPr kumimoji="1" lang="ja-JP" altLang="en-US" dirty="0"/>
          </a:p>
        </p:txBody>
      </p:sp>
      <p:sp>
        <p:nvSpPr>
          <p:cNvPr id="3" name="正方形/長方形 2"/>
          <p:cNvSpPr/>
          <p:nvPr/>
        </p:nvSpPr>
        <p:spPr>
          <a:xfrm>
            <a:off x="751959" y="1551856"/>
            <a:ext cx="8392041" cy="1323439"/>
          </a:xfrm>
          <a:prstGeom prst="rect">
            <a:avLst/>
          </a:prstGeom>
        </p:spPr>
        <p:txBody>
          <a:bodyPr wrap="none">
            <a:spAutoFit/>
          </a:bodyPr>
          <a:lstStyle/>
          <a:p>
            <a:pPr lvl="0"/>
            <a:r>
              <a:rPr lang="ja-JP" altLang="en-US" sz="4000" dirty="0">
                <a:solidFill>
                  <a:srgbClr val="000000"/>
                </a:solidFill>
                <a:latin typeface="HGS創英角ｺﾞｼｯｸUB" panose="020B0900000000000000" pitchFamily="50" charset="-128"/>
                <a:ea typeface="HGS創英角ｺﾞｼｯｸUB" panose="020B0900000000000000" pitchFamily="50" charset="-128"/>
              </a:rPr>
              <a:t>表参道メンタルヘルス研究所</a:t>
            </a:r>
          </a:p>
          <a:p>
            <a:pPr lvl="0"/>
            <a:r>
              <a:rPr lang="ja-JP" altLang="en-US" sz="4000" dirty="0">
                <a:solidFill>
                  <a:srgbClr val="000000"/>
                </a:solidFill>
                <a:latin typeface="HGS創英角ｺﾞｼｯｸUB" panose="020B0900000000000000" pitchFamily="50" charset="-128"/>
                <a:ea typeface="HGS創英角ｺﾞｼｯｸUB" panose="020B0900000000000000" pitchFamily="50" charset="-128"/>
              </a:rPr>
              <a:t>メンタルコンディションチェッカー</a:t>
            </a:r>
            <a:endParaRPr lang="en-US" altLang="ja-JP" sz="4000" dirty="0">
              <a:solidFill>
                <a:srgbClr val="000000"/>
              </a:solidFill>
              <a:latin typeface="HGS創英角ｺﾞｼｯｸUB" panose="020B0900000000000000" pitchFamily="50" charset="-128"/>
              <a:ea typeface="HGS創英角ｺﾞｼｯｸUB" panose="020B0900000000000000" pitchFamily="50" charset="-128"/>
            </a:endParaRPr>
          </a:p>
        </p:txBody>
      </p:sp>
      <p:pic>
        <p:nvPicPr>
          <p:cNvPr id="5" name="図 4"/>
          <p:cNvPicPr>
            <a:picLocks noChangeAspect="1"/>
          </p:cNvPicPr>
          <p:nvPr/>
        </p:nvPicPr>
        <p:blipFill>
          <a:blip r:embed="rId3"/>
          <a:stretch>
            <a:fillRect/>
          </a:stretch>
        </p:blipFill>
        <p:spPr>
          <a:xfrm>
            <a:off x="3090544" y="4510142"/>
            <a:ext cx="1481456" cy="14814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10</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４　渡辺直登先生</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pic>
        <p:nvPicPr>
          <p:cNvPr id="8" name="Picture 3" descr="http://www.kbs.keio.ac.jp/img/faculty/watanabe.jpg">
            <a:extLst>
              <a:ext uri="{FF2B5EF4-FFF2-40B4-BE49-F238E27FC236}">
                <a16:creationId xmlns:a16="http://schemas.microsoft.com/office/drawing/2014/main" xmlns="" id="{E8F02916-276E-45B9-91F1-A7E3744F8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17" y="3855247"/>
            <a:ext cx="1520633" cy="20955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xmlns="" id="{A49716F6-C36E-4C1E-9212-1F61079A241D}"/>
              </a:ext>
            </a:extLst>
          </p:cNvPr>
          <p:cNvSpPr/>
          <p:nvPr/>
        </p:nvSpPr>
        <p:spPr>
          <a:xfrm>
            <a:off x="426911" y="3378126"/>
            <a:ext cx="2954655" cy="461665"/>
          </a:xfrm>
          <a:prstGeom prst="rect">
            <a:avLst/>
          </a:prstGeom>
        </p:spPr>
        <p:txBody>
          <a:bodyPr wrap="none">
            <a:spAutoFit/>
          </a:bodyPr>
          <a:lstStyle/>
          <a:p>
            <a:pPr eaLnBrk="1" fontAlgn="auto" hangingPunct="1">
              <a:spcBef>
                <a:spcPts val="0"/>
              </a:spcBef>
              <a:spcAft>
                <a:spcPts val="0"/>
              </a:spcAft>
            </a:pPr>
            <a:r>
              <a:rPr lang="ja-JP" altLang="en-US" sz="2400" dirty="0">
                <a:solidFill>
                  <a:prstClr val="black"/>
                </a:solidFill>
                <a:latin typeface="HGS創英角ｺﾞｼｯｸUB" panose="020B0900000000000000" pitchFamily="50" charset="-128"/>
                <a:ea typeface="HGS創英角ｺﾞｼｯｸUB" panose="020B0900000000000000" pitchFamily="50" charset="-128"/>
              </a:rPr>
              <a:t>組織・マネジメント</a:t>
            </a:r>
          </a:p>
        </p:txBody>
      </p:sp>
      <p:sp>
        <p:nvSpPr>
          <p:cNvPr id="10" name="正方形/長方形 9">
            <a:extLst>
              <a:ext uri="{FF2B5EF4-FFF2-40B4-BE49-F238E27FC236}">
                <a16:creationId xmlns:a16="http://schemas.microsoft.com/office/drawing/2014/main" xmlns="" id="{7EF9673E-FAFC-4A8F-9309-8430798207F8}"/>
              </a:ext>
            </a:extLst>
          </p:cNvPr>
          <p:cNvSpPr/>
          <p:nvPr/>
        </p:nvSpPr>
        <p:spPr>
          <a:xfrm>
            <a:off x="403541" y="802656"/>
            <a:ext cx="4039460" cy="2492990"/>
          </a:xfrm>
          <a:prstGeom prst="rect">
            <a:avLst/>
          </a:prstGeom>
        </p:spPr>
        <p:txBody>
          <a:bodyPr wrap="square">
            <a:spAutoFit/>
          </a:bodyPr>
          <a:lstStyle/>
          <a:p>
            <a:pPr eaLnBrk="1" fontAlgn="auto" hangingPunct="1">
              <a:spcBef>
                <a:spcPts val="0"/>
              </a:spcBef>
              <a:spcAft>
                <a:spcPts val="0"/>
              </a:spcAft>
            </a:pPr>
            <a:r>
              <a:rPr lang="ja-JP" altLang="en-US" sz="2000" b="1" dirty="0">
                <a:solidFill>
                  <a:prstClr val="black"/>
                </a:solidFill>
                <a:latin typeface="HG創英角ｺﾞｼｯｸUB" panose="020B0909000000000000" pitchFamily="49" charset="-128"/>
                <a:ea typeface="HG創英角ｺﾞｼｯｸUB" panose="020B0909000000000000" pitchFamily="49" charset="-128"/>
              </a:rPr>
              <a:t>渡辺 直登</a:t>
            </a:r>
          </a:p>
          <a:p>
            <a:pPr eaLnBrk="1" fontAlgn="auto" hangingPunct="1">
              <a:spcBef>
                <a:spcPts val="0"/>
              </a:spcBef>
              <a:spcAft>
                <a:spcPts val="0"/>
              </a:spcAft>
            </a:pPr>
            <a:r>
              <a:rPr lang="en-US" altLang="ja-JP" sz="2000" b="1" dirty="0">
                <a:solidFill>
                  <a:prstClr val="black"/>
                </a:solidFill>
                <a:latin typeface="HG創英角ｺﾞｼｯｸUB" panose="020B0909000000000000" pitchFamily="49" charset="-128"/>
                <a:ea typeface="HG創英角ｺﾞｼｯｸUB" panose="020B0909000000000000" pitchFamily="49" charset="-128"/>
              </a:rPr>
              <a:t>WATANABE, </a:t>
            </a:r>
            <a:r>
              <a:rPr lang="en-US" altLang="ja-JP" sz="2000" b="1" dirty="0" err="1">
                <a:solidFill>
                  <a:prstClr val="black"/>
                </a:solidFill>
                <a:latin typeface="HG創英角ｺﾞｼｯｸUB" panose="020B0909000000000000" pitchFamily="49" charset="-128"/>
                <a:ea typeface="HG創英角ｺﾞｼｯｸUB" panose="020B0909000000000000" pitchFamily="49" charset="-128"/>
              </a:rPr>
              <a:t>Naotaka</a:t>
            </a:r>
            <a:endParaRPr lang="en-US" altLang="ja-JP" sz="2000" b="1" dirty="0">
              <a:solidFill>
                <a:prstClr val="black"/>
              </a:solidFill>
              <a:latin typeface="HG創英角ｺﾞｼｯｸUB" panose="020B0909000000000000" pitchFamily="49" charset="-128"/>
              <a:ea typeface="HG創英角ｺﾞｼｯｸUB" panose="020B0909000000000000" pitchFamily="49" charset="-128"/>
            </a:endParaRPr>
          </a:p>
          <a:p>
            <a:pPr eaLnBrk="1" fontAlgn="auto" hangingPunct="1">
              <a:spcBef>
                <a:spcPts val="0"/>
              </a:spcBef>
              <a:spcAft>
                <a:spcPts val="0"/>
              </a:spcAft>
            </a:pPr>
            <a:r>
              <a:rPr lang="ja-JP" altLang="en-US" sz="2000" b="1" dirty="0">
                <a:solidFill>
                  <a:prstClr val="black"/>
                </a:solidFill>
                <a:latin typeface="HG創英角ｺﾞｼｯｸUB" panose="020B0909000000000000" pitchFamily="49" charset="-128"/>
                <a:ea typeface="HG創英角ｺﾞｼｯｸUB" panose="020B0909000000000000" pitchFamily="49" charset="-128"/>
              </a:rPr>
              <a:t>名誉教授</a:t>
            </a:r>
            <a:endParaRPr lang="en-US" altLang="ja-JP" sz="2000" b="1" dirty="0">
              <a:solidFill>
                <a:prstClr val="black"/>
              </a:solidFill>
              <a:latin typeface="HG創英角ｺﾞｼｯｸUB" panose="020B0909000000000000" pitchFamily="49" charset="-128"/>
              <a:ea typeface="HG創英角ｺﾞｼｯｸUB" panose="020B0909000000000000" pitchFamily="49" charset="-128"/>
            </a:endParaRPr>
          </a:p>
          <a:p>
            <a:pPr eaLnBrk="1" fontAlgn="auto" hangingPunct="1">
              <a:spcBef>
                <a:spcPts val="0"/>
              </a:spcBef>
              <a:spcAft>
                <a:spcPts val="0"/>
              </a:spcAft>
            </a:pPr>
            <a:endParaRPr lang="ja-JP" altLang="en-US" sz="1200" dirty="0">
              <a:solidFill>
                <a:prstClr val="black"/>
              </a:solidFill>
              <a:latin typeface="HG創英角ｺﾞｼｯｸUB" panose="020B0909000000000000" pitchFamily="49" charset="-128"/>
              <a:ea typeface="HG創英角ｺﾞｼｯｸUB" panose="020B0909000000000000" pitchFamily="49" charset="-128"/>
            </a:endParaRPr>
          </a:p>
          <a:p>
            <a:pPr eaLnBrk="1" fontAlgn="auto" hangingPunct="1">
              <a:spcBef>
                <a:spcPts val="0"/>
              </a:spcBef>
              <a:spcAft>
                <a:spcPts val="0"/>
              </a:spcAft>
            </a:pPr>
            <a:r>
              <a:rPr lang="en-US" altLang="ja-JP" sz="1400" b="1" dirty="0">
                <a:solidFill>
                  <a:prstClr val="black"/>
                </a:solidFill>
                <a:latin typeface="HG創英角ｺﾞｼｯｸUB" panose="020B0909000000000000" pitchFamily="49" charset="-128"/>
                <a:ea typeface="HG創英角ｺﾞｼｯｸUB" panose="020B0909000000000000" pitchFamily="49" charset="-128"/>
              </a:rPr>
              <a:t>1975</a:t>
            </a:r>
            <a:r>
              <a:rPr lang="ja-JP" altLang="en-US" sz="1400" b="1" dirty="0">
                <a:solidFill>
                  <a:prstClr val="black"/>
                </a:solidFill>
                <a:latin typeface="HG創英角ｺﾞｼｯｸUB" panose="020B0909000000000000" pitchFamily="49" charset="-128"/>
                <a:ea typeface="HG創英角ｺﾞｼｯｸUB" panose="020B0909000000000000" pitchFamily="49" charset="-128"/>
              </a:rPr>
              <a:t>年名古屋大学教育学部卒業。東芝勤務を</a:t>
            </a:r>
            <a:endParaRPr lang="en-US" altLang="ja-JP" sz="1400" b="1" dirty="0">
              <a:solidFill>
                <a:prstClr val="black"/>
              </a:solidFill>
              <a:latin typeface="HG創英角ｺﾞｼｯｸUB" panose="020B0909000000000000" pitchFamily="49" charset="-128"/>
              <a:ea typeface="HG創英角ｺﾞｼｯｸUB" panose="020B0909000000000000" pitchFamily="49" charset="-128"/>
            </a:endParaRPr>
          </a:p>
          <a:p>
            <a:pPr eaLnBrk="1" fontAlgn="auto" hangingPunct="1">
              <a:spcBef>
                <a:spcPts val="0"/>
              </a:spcBef>
              <a:spcAft>
                <a:spcPts val="0"/>
              </a:spcAft>
            </a:pPr>
            <a:r>
              <a:rPr lang="ja-JP" altLang="en-US" sz="1400" b="1" dirty="0">
                <a:solidFill>
                  <a:prstClr val="black"/>
                </a:solidFill>
                <a:latin typeface="HG創英角ｺﾞｼｯｸUB" panose="020B0909000000000000" pitchFamily="49" charset="-128"/>
                <a:ea typeface="HG創英角ｺﾞｼｯｸUB" panose="020B0909000000000000" pitchFamily="49" charset="-128"/>
              </a:rPr>
              <a:t>経て、</a:t>
            </a:r>
            <a:r>
              <a:rPr lang="en-US" altLang="ja-JP" sz="1400" b="1" dirty="0">
                <a:solidFill>
                  <a:prstClr val="black"/>
                </a:solidFill>
                <a:latin typeface="HG創英角ｺﾞｼｯｸUB" panose="020B0909000000000000" pitchFamily="49" charset="-128"/>
                <a:ea typeface="HG創英角ｺﾞｼｯｸUB" panose="020B0909000000000000" pitchFamily="49" charset="-128"/>
              </a:rPr>
              <a:t>1980</a:t>
            </a:r>
            <a:r>
              <a:rPr lang="ja-JP" altLang="en-US" sz="1400" b="1" dirty="0">
                <a:solidFill>
                  <a:prstClr val="black"/>
                </a:solidFill>
                <a:latin typeface="HG創英角ｺﾞｼｯｸUB" panose="020B0909000000000000" pitchFamily="49" charset="-128"/>
                <a:ea typeface="HG創英角ｺﾞｼｯｸUB" panose="020B0909000000000000" pitchFamily="49" charset="-128"/>
              </a:rPr>
              <a:t>年名古屋大学大学院教育学研究科</a:t>
            </a:r>
            <a:endParaRPr lang="en-US" altLang="ja-JP" sz="1400" b="1" dirty="0">
              <a:solidFill>
                <a:prstClr val="black"/>
              </a:solidFill>
              <a:latin typeface="HG創英角ｺﾞｼｯｸUB" panose="020B0909000000000000" pitchFamily="49" charset="-128"/>
              <a:ea typeface="HG創英角ｺﾞｼｯｸUB" panose="020B0909000000000000" pitchFamily="49" charset="-128"/>
            </a:endParaRPr>
          </a:p>
          <a:p>
            <a:pPr eaLnBrk="1" fontAlgn="auto" hangingPunct="1">
              <a:spcBef>
                <a:spcPts val="0"/>
              </a:spcBef>
              <a:spcAft>
                <a:spcPts val="0"/>
              </a:spcAft>
            </a:pPr>
            <a:r>
              <a:rPr lang="ja-JP" altLang="en-US" sz="1400" b="1" dirty="0">
                <a:solidFill>
                  <a:prstClr val="black"/>
                </a:solidFill>
                <a:latin typeface="HG創英角ｺﾞｼｯｸUB" panose="020B0909000000000000" pitchFamily="49" charset="-128"/>
                <a:ea typeface="HG創英角ｺﾞｼｯｸUB" panose="020B0909000000000000" pitchFamily="49" charset="-128"/>
              </a:rPr>
              <a:t>修士課程修了。</a:t>
            </a:r>
            <a:r>
              <a:rPr lang="en-US" altLang="ja-JP" sz="1400" b="1" dirty="0">
                <a:solidFill>
                  <a:prstClr val="black"/>
                </a:solidFill>
                <a:latin typeface="HG創英角ｺﾞｼｯｸUB" panose="020B0909000000000000" pitchFamily="49" charset="-128"/>
                <a:ea typeface="HG創英角ｺﾞｼｯｸUB" panose="020B0909000000000000" pitchFamily="49" charset="-128"/>
              </a:rPr>
              <a:t>1985</a:t>
            </a:r>
            <a:r>
              <a:rPr lang="ja-JP" altLang="en-US" sz="1400" b="1" dirty="0">
                <a:solidFill>
                  <a:prstClr val="black"/>
                </a:solidFill>
                <a:latin typeface="HG創英角ｺﾞｼｯｸUB" panose="020B0909000000000000" pitchFamily="49" charset="-128"/>
                <a:ea typeface="HG創英角ｺﾞｼｯｸUB" panose="020B0909000000000000" pitchFamily="49" charset="-128"/>
              </a:rPr>
              <a:t>年イリノイ大学大学院教育</a:t>
            </a:r>
            <a:endParaRPr lang="en-US" altLang="ja-JP" sz="1400" b="1" dirty="0">
              <a:solidFill>
                <a:prstClr val="black"/>
              </a:solidFill>
              <a:latin typeface="HG創英角ｺﾞｼｯｸUB" panose="020B0909000000000000" pitchFamily="49" charset="-128"/>
              <a:ea typeface="HG創英角ｺﾞｼｯｸUB" panose="020B0909000000000000" pitchFamily="49" charset="-128"/>
            </a:endParaRPr>
          </a:p>
          <a:p>
            <a:pPr eaLnBrk="1" fontAlgn="auto" hangingPunct="1">
              <a:spcBef>
                <a:spcPts val="0"/>
              </a:spcBef>
              <a:spcAft>
                <a:spcPts val="0"/>
              </a:spcAft>
            </a:pPr>
            <a:r>
              <a:rPr lang="ja-JP" altLang="en-US" sz="1400" b="1" dirty="0">
                <a:solidFill>
                  <a:prstClr val="black"/>
                </a:solidFill>
                <a:latin typeface="HG創英角ｺﾞｼｯｸUB" panose="020B0909000000000000" pitchFamily="49" charset="-128"/>
                <a:ea typeface="HG創英角ｺﾞｼｯｸUB" panose="020B0909000000000000" pitchFamily="49" charset="-128"/>
              </a:rPr>
              <a:t>心理学研究科博士課程修了（</a:t>
            </a:r>
            <a:r>
              <a:rPr lang="en-US" altLang="ja-JP" sz="1400" b="1" dirty="0">
                <a:solidFill>
                  <a:prstClr val="black"/>
                </a:solidFill>
                <a:latin typeface="HG創英角ｺﾞｼｯｸUB" panose="020B0909000000000000" pitchFamily="49" charset="-128"/>
                <a:ea typeface="HG創英角ｺﾞｼｯｸUB" panose="020B0909000000000000" pitchFamily="49" charset="-128"/>
              </a:rPr>
              <a:t>Ph.D.</a:t>
            </a:r>
            <a:r>
              <a:rPr lang="ja-JP" altLang="en-US" sz="1400" b="1" dirty="0">
                <a:solidFill>
                  <a:prstClr val="black"/>
                </a:solidFill>
                <a:latin typeface="HG創英角ｺﾞｼｯｸUB" panose="020B0909000000000000" pitchFamily="49" charset="-128"/>
                <a:ea typeface="HG創英角ｺﾞｼｯｸUB" panose="020B0909000000000000" pitchFamily="49" charset="-128"/>
              </a:rPr>
              <a:t>）。南山大学</a:t>
            </a:r>
            <a:endParaRPr lang="en-US" altLang="ja-JP" sz="1400" b="1" dirty="0">
              <a:solidFill>
                <a:prstClr val="black"/>
              </a:solidFill>
              <a:latin typeface="HG創英角ｺﾞｼｯｸUB" panose="020B0909000000000000" pitchFamily="49" charset="-128"/>
              <a:ea typeface="HG創英角ｺﾞｼｯｸUB" panose="020B0909000000000000" pitchFamily="49" charset="-128"/>
            </a:endParaRPr>
          </a:p>
          <a:p>
            <a:pPr eaLnBrk="1" fontAlgn="auto" hangingPunct="1">
              <a:spcBef>
                <a:spcPts val="0"/>
              </a:spcBef>
              <a:spcAft>
                <a:spcPts val="0"/>
              </a:spcAft>
            </a:pPr>
            <a:r>
              <a:rPr lang="ja-JP" altLang="en-US" sz="1400" b="1" dirty="0">
                <a:solidFill>
                  <a:prstClr val="black"/>
                </a:solidFill>
                <a:latin typeface="HG創英角ｺﾞｼｯｸUB" panose="020B0909000000000000" pitchFamily="49" charset="-128"/>
                <a:ea typeface="HG創英角ｺﾞｼｯｸUB" panose="020B0909000000000000" pitchFamily="49" charset="-128"/>
              </a:rPr>
              <a:t>経営学部助手、講師、助教授を経て、</a:t>
            </a:r>
            <a:r>
              <a:rPr lang="en-US" altLang="ja-JP" sz="1400" b="1" dirty="0">
                <a:solidFill>
                  <a:prstClr val="black"/>
                </a:solidFill>
                <a:latin typeface="HG創英角ｺﾞｼｯｸUB" panose="020B0909000000000000" pitchFamily="49" charset="-128"/>
                <a:ea typeface="HG創英角ｺﾞｼｯｸUB" panose="020B0909000000000000" pitchFamily="49" charset="-128"/>
              </a:rPr>
              <a:t>1998</a:t>
            </a:r>
            <a:r>
              <a:rPr lang="ja-JP" altLang="en-US" sz="1400" b="1" dirty="0">
                <a:solidFill>
                  <a:prstClr val="black"/>
                </a:solidFill>
                <a:latin typeface="HG創英角ｺﾞｼｯｸUB" panose="020B0909000000000000" pitchFamily="49" charset="-128"/>
                <a:ea typeface="HG創英角ｺﾞｼｯｸUB" panose="020B0909000000000000" pitchFamily="49" charset="-128"/>
              </a:rPr>
              <a:t>年慶</a:t>
            </a:r>
            <a:endParaRPr lang="en-US" altLang="ja-JP" sz="1400" b="1" dirty="0">
              <a:solidFill>
                <a:prstClr val="black"/>
              </a:solidFill>
              <a:latin typeface="HG創英角ｺﾞｼｯｸUB" panose="020B0909000000000000" pitchFamily="49" charset="-128"/>
              <a:ea typeface="HG創英角ｺﾞｼｯｸUB" panose="020B0909000000000000" pitchFamily="49" charset="-128"/>
            </a:endParaRPr>
          </a:p>
          <a:p>
            <a:pPr eaLnBrk="1" fontAlgn="auto" hangingPunct="1">
              <a:spcBef>
                <a:spcPts val="0"/>
              </a:spcBef>
              <a:spcAft>
                <a:spcPts val="0"/>
              </a:spcAft>
            </a:pPr>
            <a:r>
              <a:rPr lang="ja-JP" altLang="en-US" sz="1400" b="1" dirty="0">
                <a:solidFill>
                  <a:prstClr val="black"/>
                </a:solidFill>
                <a:latin typeface="HG創英角ｺﾞｼｯｸUB" panose="020B0909000000000000" pitchFamily="49" charset="-128"/>
                <a:ea typeface="HG創英角ｺﾞｼｯｸUB" panose="020B0909000000000000" pitchFamily="49" charset="-128"/>
              </a:rPr>
              <a:t>應義塾大学大学院経営管理研究科名誉教授</a:t>
            </a:r>
          </a:p>
        </p:txBody>
      </p:sp>
      <p:sp>
        <p:nvSpPr>
          <p:cNvPr id="11" name="正方形/長方形 10">
            <a:extLst>
              <a:ext uri="{FF2B5EF4-FFF2-40B4-BE49-F238E27FC236}">
                <a16:creationId xmlns:a16="http://schemas.microsoft.com/office/drawing/2014/main" xmlns="" id="{149DB114-6715-422A-ABC4-13969D8233A0}"/>
              </a:ext>
            </a:extLst>
          </p:cNvPr>
          <p:cNvSpPr/>
          <p:nvPr/>
        </p:nvSpPr>
        <p:spPr>
          <a:xfrm>
            <a:off x="2192057" y="3938294"/>
            <a:ext cx="1846516" cy="954107"/>
          </a:xfrm>
          <a:prstGeom prst="rect">
            <a:avLst/>
          </a:prstGeom>
        </p:spPr>
        <p:txBody>
          <a:bodyPr wrap="square">
            <a:spAutoFit/>
          </a:bodyPr>
          <a:lstStyle/>
          <a:p>
            <a:pPr eaLnBrk="1" fontAlgn="auto" hangingPunct="1">
              <a:spcBef>
                <a:spcPts val="0"/>
              </a:spcBef>
              <a:spcAft>
                <a:spcPts val="0"/>
              </a:spcAft>
            </a:pPr>
            <a:r>
              <a:rPr lang="ja-JP" altLang="en-US" sz="2000" b="1" dirty="0">
                <a:solidFill>
                  <a:prstClr val="black"/>
                </a:solidFill>
                <a:latin typeface="HG創英角ｺﾞｼｯｸUB" panose="020B0909000000000000" pitchFamily="49" charset="-128"/>
                <a:ea typeface="HG創英角ｺﾞｼｯｸUB" panose="020B0909000000000000" pitchFamily="49" charset="-128"/>
              </a:rPr>
              <a:t>専攻分野</a:t>
            </a:r>
          </a:p>
          <a:p>
            <a:pPr eaLnBrk="1" fontAlgn="auto" hangingPunct="1">
              <a:spcBef>
                <a:spcPts val="0"/>
              </a:spcBef>
              <a:spcAft>
                <a:spcPts val="0"/>
              </a:spcAft>
            </a:pPr>
            <a:r>
              <a:rPr lang="ja-JP" altLang="en-US" sz="1800" dirty="0">
                <a:solidFill>
                  <a:srgbClr val="FF0000"/>
                </a:solidFill>
                <a:latin typeface="HG創英角ｺﾞｼｯｸUB" panose="020B0909000000000000" pitchFamily="49" charset="-128"/>
                <a:ea typeface="HG創英角ｺﾞｼｯｸUB" panose="020B0909000000000000" pitchFamily="49" charset="-128"/>
              </a:rPr>
              <a:t>組織心理学</a:t>
            </a:r>
          </a:p>
          <a:p>
            <a:pPr eaLnBrk="1" fontAlgn="auto" hangingPunct="1">
              <a:spcBef>
                <a:spcPts val="0"/>
              </a:spcBef>
              <a:spcAft>
                <a:spcPts val="0"/>
              </a:spcAft>
            </a:pPr>
            <a:r>
              <a:rPr lang="ja-JP" altLang="en-US" sz="1800" dirty="0">
                <a:solidFill>
                  <a:srgbClr val="FF0000"/>
                </a:solidFill>
                <a:latin typeface="HG創英角ｺﾞｼｯｸUB" panose="020B0909000000000000" pitchFamily="49" charset="-128"/>
                <a:ea typeface="HG創英角ｺﾞｼｯｸUB" panose="020B0909000000000000" pitchFamily="49" charset="-128"/>
              </a:rPr>
              <a:t>心理測定論</a:t>
            </a:r>
            <a:endParaRPr lang="en-US" altLang="ja-JP" sz="18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12" name="テキスト ボックス 11">
            <a:extLst>
              <a:ext uri="{FF2B5EF4-FFF2-40B4-BE49-F238E27FC236}">
                <a16:creationId xmlns:a16="http://schemas.microsoft.com/office/drawing/2014/main" xmlns="" id="{E934D4E0-8FDB-429F-9962-5EA2254FE25C}"/>
              </a:ext>
            </a:extLst>
          </p:cNvPr>
          <p:cNvSpPr txBox="1"/>
          <p:nvPr/>
        </p:nvSpPr>
        <p:spPr>
          <a:xfrm>
            <a:off x="2175339" y="5083523"/>
            <a:ext cx="3416320" cy="1508105"/>
          </a:xfrm>
          <a:prstGeom prst="rect">
            <a:avLst/>
          </a:prstGeom>
          <a:noFill/>
        </p:spPr>
        <p:txBody>
          <a:bodyPr wrap="none" rtlCol="0">
            <a:spAutoFit/>
          </a:bodyPr>
          <a:lstStyle/>
          <a:p>
            <a:pPr eaLnBrk="1" fontAlgn="auto" hangingPunct="1">
              <a:spcBef>
                <a:spcPts val="0"/>
              </a:spcBef>
              <a:spcAft>
                <a:spcPts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rPr>
              <a:t>担当授業</a:t>
            </a:r>
          </a:p>
          <a:p>
            <a:pPr eaLnBrk="1" fontAlgn="auto" hangingPunct="1">
              <a:spcBef>
                <a:spcPts val="0"/>
              </a:spcBef>
              <a:spcAft>
                <a:spcPts val="0"/>
              </a:spcAft>
            </a:pPr>
            <a:r>
              <a:rPr lang="ja-JP" altLang="en-US" sz="1800" dirty="0">
                <a:solidFill>
                  <a:prstClr val="black"/>
                </a:solidFill>
                <a:latin typeface="HG創英角ｺﾞｼｯｸUB" panose="020B0909000000000000" pitchFamily="49" charset="-128"/>
                <a:ea typeface="HG創英角ｺﾞｼｯｸUB" panose="020B0909000000000000" pitchFamily="49" charset="-128"/>
              </a:rPr>
              <a:t>組織マネジメント</a:t>
            </a:r>
          </a:p>
          <a:p>
            <a:pPr eaLnBrk="1" fontAlgn="auto" hangingPunct="1">
              <a:spcBef>
                <a:spcPts val="0"/>
              </a:spcBef>
              <a:spcAft>
                <a:spcPts val="0"/>
              </a:spcAft>
            </a:pPr>
            <a:r>
              <a:rPr lang="ja-JP" altLang="en-US" sz="1800" dirty="0">
                <a:solidFill>
                  <a:prstClr val="black"/>
                </a:solidFill>
                <a:latin typeface="HG創英角ｺﾞｼｯｸUB" panose="020B0909000000000000" pitchFamily="49" charset="-128"/>
                <a:ea typeface="HG創英角ｺﾞｼｯｸUB" panose="020B0909000000000000" pitchFamily="49" charset="-128"/>
              </a:rPr>
              <a:t>ストレス・マネジメント</a:t>
            </a:r>
          </a:p>
          <a:p>
            <a:pPr eaLnBrk="1" fontAlgn="auto" hangingPunct="1">
              <a:spcBef>
                <a:spcPts val="0"/>
              </a:spcBef>
              <a:spcAft>
                <a:spcPts val="0"/>
              </a:spcAft>
            </a:pPr>
            <a:r>
              <a:rPr lang="ja-JP" altLang="en-US" sz="1800" dirty="0">
                <a:solidFill>
                  <a:prstClr val="black"/>
                </a:solidFill>
                <a:latin typeface="HG創英角ｺﾞｼｯｸUB" panose="020B0909000000000000" pitchFamily="49" charset="-128"/>
                <a:ea typeface="HG創英角ｺﾞｼｯｸUB" panose="020B0909000000000000" pitchFamily="49" charset="-128"/>
              </a:rPr>
              <a:t>人材・プログラムアセスメント</a:t>
            </a:r>
          </a:p>
          <a:p>
            <a:pPr eaLnBrk="1" fontAlgn="auto" hangingPunct="1">
              <a:spcBef>
                <a:spcPts val="0"/>
              </a:spcBef>
              <a:spcAft>
                <a:spcPts val="0"/>
              </a:spcAft>
            </a:pPr>
            <a:r>
              <a:rPr lang="ja-JP" altLang="en-US" sz="1800" dirty="0">
                <a:solidFill>
                  <a:prstClr val="black"/>
                </a:solidFill>
                <a:latin typeface="HG創英角ｺﾞｼｯｸUB" panose="020B0909000000000000" pitchFamily="49" charset="-128"/>
                <a:ea typeface="HG創英角ｺﾞｼｯｸUB" panose="020B0909000000000000" pitchFamily="49" charset="-128"/>
              </a:rPr>
              <a:t>組織心理学特論</a:t>
            </a:r>
          </a:p>
        </p:txBody>
      </p:sp>
      <p:sp>
        <p:nvSpPr>
          <p:cNvPr id="13" name="正方形/長方形 12">
            <a:extLst>
              <a:ext uri="{FF2B5EF4-FFF2-40B4-BE49-F238E27FC236}">
                <a16:creationId xmlns:a16="http://schemas.microsoft.com/office/drawing/2014/main" xmlns="" id="{0BA45A9B-0CEF-46B5-99AD-20CB55B6983C}"/>
              </a:ext>
            </a:extLst>
          </p:cNvPr>
          <p:cNvSpPr/>
          <p:nvPr/>
        </p:nvSpPr>
        <p:spPr>
          <a:xfrm>
            <a:off x="4525016" y="798973"/>
            <a:ext cx="4189601" cy="4093428"/>
          </a:xfrm>
          <a:prstGeom prst="rect">
            <a:avLst/>
          </a:prstGeom>
        </p:spPr>
        <p:txBody>
          <a:bodyPr wrap="square">
            <a:spAutoFit/>
          </a:bodyPr>
          <a:lstStyle/>
          <a:p>
            <a:r>
              <a:rPr lang="ja-JP" altLang="en-US" sz="1000" dirty="0">
                <a:latin typeface="HG創英角ｺﾞｼｯｸUB" panose="020B0909000000000000" pitchFamily="49" charset="-128"/>
                <a:ea typeface="HG創英角ｺﾞｼｯｸUB" panose="020B0909000000000000" pitchFamily="49" charset="-128"/>
              </a:rPr>
              <a:t>主要著書・論文</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ストレス科学事典</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編集委員・分担執筆（実務教育出版</a:t>
            </a:r>
            <a:r>
              <a:rPr lang="en-US" altLang="ja-JP" sz="1000" dirty="0">
                <a:latin typeface="HG創英角ｺﾞｼｯｸUB" panose="020B0909000000000000" pitchFamily="49" charset="-128"/>
                <a:ea typeface="HG創英角ｺﾞｼｯｸUB" panose="020B0909000000000000" pitchFamily="49" charset="-128"/>
              </a:rPr>
              <a:t>,2011</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メンター相談のための手引き</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　監修　（京都大学女性研究者支援センター</a:t>
            </a:r>
            <a:r>
              <a:rPr lang="en-US" altLang="ja-JP" sz="1000" dirty="0">
                <a:latin typeface="HG創英角ｺﾞｼｯｸUB" panose="020B0909000000000000" pitchFamily="49" charset="-128"/>
                <a:ea typeface="HG創英角ｺﾞｼｯｸUB" panose="020B0909000000000000" pitchFamily="49" charset="-128"/>
              </a:rPr>
              <a:t>,2011</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キャリアサポート・メンタリング・プログラム・ハンドブック</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　監修　（三菱東京ＵＦＪ銀行ダイバーシティ推進室</a:t>
            </a:r>
            <a:r>
              <a:rPr lang="en-US" altLang="ja-JP" sz="1000" dirty="0">
                <a:latin typeface="HG創英角ｺﾞｼｯｸUB" panose="020B0909000000000000" pitchFamily="49" charset="-128"/>
                <a:ea typeface="HG創英角ｺﾞｼｯｸUB" panose="020B0909000000000000" pitchFamily="49" charset="-128"/>
              </a:rPr>
              <a:t>,2010</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産業・組織心理学ハンドブック</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編集幹事・分担執筆（丸善</a:t>
            </a:r>
            <a:r>
              <a:rPr lang="en-US" altLang="ja-JP" sz="1000" dirty="0">
                <a:latin typeface="HG創英角ｺﾞｼｯｸUB" panose="020B0909000000000000" pitchFamily="49" charset="-128"/>
                <a:ea typeface="HG創英角ｺﾞｼｯｸUB" panose="020B0909000000000000" pitchFamily="49" charset="-128"/>
              </a:rPr>
              <a:t>,2009</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プログラム評価研究の方法</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共著（新曜社</a:t>
            </a:r>
            <a:r>
              <a:rPr lang="en-US" altLang="ja-JP" sz="1000" dirty="0">
                <a:latin typeface="HG創英角ｺﾞｼｯｸUB" panose="020B0909000000000000" pitchFamily="49" charset="-128"/>
                <a:ea typeface="HG創英角ｺﾞｼｯｸUB" panose="020B0909000000000000" pitchFamily="49" charset="-128"/>
              </a:rPr>
              <a:t>, 2008</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経営組織心理学</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編著（ナカニシヤ出版</a:t>
            </a:r>
            <a:r>
              <a:rPr lang="en-US" altLang="ja-JP" sz="1000" dirty="0">
                <a:latin typeface="HG創英角ｺﾞｼｯｸUB" panose="020B0909000000000000" pitchFamily="49" charset="-128"/>
                <a:ea typeface="HG創英角ｺﾞｼｯｸUB" panose="020B0909000000000000" pitchFamily="49" charset="-128"/>
              </a:rPr>
              <a:t>, 2008</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コミュニティ心理学ハンドブック</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分担執筆（東京大学出版会</a:t>
            </a:r>
            <a:r>
              <a:rPr lang="en-US" altLang="ja-JP" sz="1000" dirty="0">
                <a:latin typeface="HG創英角ｺﾞｼｯｸUB" panose="020B0909000000000000" pitchFamily="49" charset="-128"/>
                <a:ea typeface="HG創英角ｺﾞｼｯｸUB" panose="020B0909000000000000" pitchFamily="49" charset="-128"/>
              </a:rPr>
              <a:t>, 2007</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メンタリング</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共訳（白桃書房</a:t>
            </a:r>
            <a:r>
              <a:rPr lang="en-US" altLang="ja-JP" sz="1000" dirty="0">
                <a:latin typeface="HG創英角ｺﾞｼｯｸUB" panose="020B0909000000000000" pitchFamily="49" charset="-128"/>
                <a:ea typeface="HG創英角ｺﾞｼｯｸUB" panose="020B0909000000000000" pitchFamily="49" charset="-128"/>
              </a:rPr>
              <a:t>, 2003</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社会臨床心理学</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共著（東京大学出版会</a:t>
            </a:r>
            <a:r>
              <a:rPr lang="en-US" altLang="ja-JP" sz="1000" dirty="0">
                <a:latin typeface="HG創英角ｺﾞｼｯｸUB" panose="020B0909000000000000" pitchFamily="49" charset="-128"/>
                <a:ea typeface="HG創英角ｺﾞｼｯｸUB" panose="020B0909000000000000" pitchFamily="49" charset="-128"/>
              </a:rPr>
              <a:t>, 2002</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キャリア発達の心理学</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編著（川島書店</a:t>
            </a:r>
            <a:r>
              <a:rPr lang="en-US" altLang="ja-JP" sz="1000" dirty="0">
                <a:latin typeface="HG創英角ｺﾞｼｯｸUB" panose="020B0909000000000000" pitchFamily="49" charset="-128"/>
                <a:ea typeface="HG創英角ｺﾞｼｯｸUB" panose="020B0909000000000000" pitchFamily="49" charset="-128"/>
              </a:rPr>
              <a:t>, 2002</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教育研修効果測定ハンドブック</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監訳（</a:t>
            </a:r>
            <a:r>
              <a:rPr lang="en-US" altLang="ja-JP" sz="1000" dirty="0">
                <a:latin typeface="HG創英角ｺﾞｼｯｸUB" panose="020B0909000000000000" pitchFamily="49" charset="-128"/>
                <a:ea typeface="HG創英角ｺﾞｼｯｸUB" panose="020B0909000000000000" pitchFamily="49" charset="-128"/>
              </a:rPr>
              <a:t>JMAM, 1999</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組織心理測定論</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（白桃書房</a:t>
            </a:r>
            <a:r>
              <a:rPr lang="en-US" altLang="ja-JP" sz="1000" dirty="0">
                <a:latin typeface="HG創英角ｺﾞｼｯｸUB" panose="020B0909000000000000" pitchFamily="49" charset="-128"/>
                <a:ea typeface="HG創英角ｺﾞｼｯｸUB" panose="020B0909000000000000" pitchFamily="49" charset="-128"/>
              </a:rPr>
              <a:t>, 1999</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産業精神保健ハンドブック</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共著（中山書店</a:t>
            </a:r>
            <a:r>
              <a:rPr lang="en-US" altLang="ja-JP" sz="1000" dirty="0">
                <a:latin typeface="HG創英角ｺﾞｼｯｸUB" panose="020B0909000000000000" pitchFamily="49" charset="-128"/>
                <a:ea typeface="HG創英角ｺﾞｼｯｸUB" panose="020B0909000000000000" pitchFamily="49" charset="-128"/>
              </a:rPr>
              <a:t>, 1997</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神経症組織</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共訳（亀田ブック・サービス</a:t>
            </a:r>
            <a:r>
              <a:rPr lang="en-US" altLang="ja-JP" sz="1000" dirty="0">
                <a:latin typeface="HG創英角ｺﾞｼｯｸUB" panose="020B0909000000000000" pitchFamily="49" charset="-128"/>
                <a:ea typeface="HG創英角ｺﾞｼｯｸUB" panose="020B0909000000000000" pitchFamily="49" charset="-128"/>
              </a:rPr>
              <a:t>, 1995</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組織コミュニケーション</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共著（福村出版</a:t>
            </a:r>
            <a:r>
              <a:rPr lang="en-US" altLang="ja-JP" sz="1000" dirty="0">
                <a:latin typeface="HG創英角ｺﾞｼｯｸUB" panose="020B0909000000000000" pitchFamily="49" charset="-128"/>
                <a:ea typeface="HG創英角ｺﾞｼｯｸUB" panose="020B0909000000000000" pitchFamily="49" charset="-128"/>
              </a:rPr>
              <a:t>, 1993</a:t>
            </a:r>
            <a:r>
              <a:rPr lang="ja-JP" altLang="en-US" sz="1000" dirty="0">
                <a:latin typeface="HG創英角ｺﾞｼｯｸUB" panose="020B0909000000000000" pitchFamily="49" charset="-128"/>
                <a:ea typeface="HG創英角ｺﾞｼｯｸUB" panose="020B0909000000000000" pitchFamily="49" charset="-128"/>
              </a:rPr>
              <a:t>）</a:t>
            </a:r>
          </a:p>
          <a:p>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組織の中の人間</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共著（福村出版</a:t>
            </a:r>
            <a:r>
              <a:rPr lang="en-US" altLang="ja-JP" sz="1000" dirty="0">
                <a:latin typeface="HG創英角ｺﾞｼｯｸUB" panose="020B0909000000000000" pitchFamily="49" charset="-128"/>
                <a:ea typeface="HG創英角ｺﾞｼｯｸUB" panose="020B0909000000000000" pitchFamily="49" charset="-128"/>
              </a:rPr>
              <a:t>, 1989</a:t>
            </a:r>
            <a:r>
              <a:rPr lang="ja-JP" altLang="en-US" sz="1000" dirty="0">
                <a:latin typeface="HG創英角ｺﾞｼｯｸUB" panose="020B0909000000000000" pitchFamily="49" charset="-128"/>
                <a:ea typeface="HG創英角ｺﾞｼｯｸUB" panose="020B0909000000000000" pitchFamily="49" charset="-128"/>
              </a:rPr>
              <a:t>）</a:t>
            </a:r>
          </a:p>
          <a:p>
            <a:r>
              <a:rPr lang="ja-JP" altLang="en-US" sz="1000" dirty="0">
                <a:latin typeface="HG創英角ｺﾞｼｯｸUB" panose="020B0909000000000000" pitchFamily="49" charset="-128"/>
                <a:ea typeface="HG創英角ｺﾞｼｯｸUB" panose="020B0909000000000000" pitchFamily="49" charset="-128"/>
              </a:rPr>
              <a:t>自主研究</a:t>
            </a:r>
          </a:p>
          <a:p>
            <a:r>
              <a:rPr lang="ja-JP" altLang="en-US" sz="1000" dirty="0">
                <a:latin typeface="HG創英角ｺﾞｼｯｸUB" panose="020B0909000000000000" pitchFamily="49" charset="-128"/>
                <a:ea typeface="HG創英角ｺﾞｼｯｸUB" panose="020B0909000000000000" pitchFamily="49" charset="-128"/>
              </a:rPr>
              <a:t>開発型アセスメントセンターの研究</a:t>
            </a:r>
          </a:p>
          <a:p>
            <a:r>
              <a:rPr lang="ja-JP" altLang="en-US" sz="1000" dirty="0">
                <a:latin typeface="HG創英角ｺﾞｼｯｸUB" panose="020B0909000000000000" pitchFamily="49" charset="-128"/>
                <a:ea typeface="HG創英角ｺﾞｼｯｸUB" panose="020B0909000000000000" pitchFamily="49" charset="-128"/>
              </a:rPr>
              <a:t>プログラム評価の手法に関する研究</a:t>
            </a:r>
          </a:p>
          <a:p>
            <a:r>
              <a:rPr lang="ja-JP" altLang="en-US" sz="1000" dirty="0">
                <a:latin typeface="HG創英角ｺﾞｼｯｸUB" panose="020B0909000000000000" pitchFamily="49" charset="-128"/>
                <a:ea typeface="HG創英角ｺﾞｼｯｸUB" panose="020B0909000000000000" pitchFamily="49" charset="-128"/>
              </a:rPr>
              <a:t>職務態度に関する傾性的アプローチ －国際比較の視点から－</a:t>
            </a:r>
          </a:p>
          <a:p>
            <a:r>
              <a:rPr lang="ja-JP" altLang="en-US" sz="1000" dirty="0">
                <a:latin typeface="HG創英角ｺﾞｼｯｸUB" panose="020B0909000000000000" pitchFamily="49" charset="-128"/>
                <a:ea typeface="HG創英角ｺﾞｼｯｸUB" panose="020B0909000000000000" pitchFamily="49" charset="-128"/>
              </a:rPr>
              <a:t>項目反応理論による組織心理変数の測定問題</a:t>
            </a:r>
          </a:p>
          <a:p>
            <a:r>
              <a:rPr lang="ja-JP" altLang="en-US" sz="1000" dirty="0">
                <a:latin typeface="HG創英角ｺﾞｼｯｸUB" panose="020B0909000000000000" pitchFamily="49" charset="-128"/>
                <a:ea typeface="HG創英角ｺﾞｼｯｸUB" panose="020B0909000000000000" pitchFamily="49" charset="-128"/>
              </a:rPr>
              <a:t>メンタリングに基づくストレス・マネジメントに関する研究</a:t>
            </a:r>
          </a:p>
        </p:txBody>
      </p:sp>
    </p:spTree>
    <p:extLst>
      <p:ext uri="{BB962C8B-B14F-4D97-AF65-F5344CB8AC3E}">
        <p14:creationId xmlns:p14="http://schemas.microsoft.com/office/powerpoint/2010/main" val="7693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11</a:t>
            </a:fld>
            <a:endParaRPr lang="en-US" altLang="ja-JP" dirty="0">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４　メンタルコンディションチェッカー</a:t>
            </a:r>
            <a:r>
              <a:rPr lang="en-US" altLang="ja-JP" sz="2800" dirty="0">
                <a:solidFill>
                  <a:srgbClr val="000000"/>
                </a:solidFill>
                <a:latin typeface="HG創英角ｺﾞｼｯｸUB" panose="020B0909000000000000" pitchFamily="49" charset="-128"/>
                <a:ea typeface="HG創英角ｺﾞｼｯｸUB" panose="020B0909000000000000" pitchFamily="49" charset="-128"/>
              </a:rPr>
              <a:t>(POD)</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pic>
        <p:nvPicPr>
          <p:cNvPr id="7" name="Picture 3" descr="シナジー係数算出分析                                           00026A65HD                             BAEE6DAA:">
            <a:extLst>
              <a:ext uri="{FF2B5EF4-FFF2-40B4-BE49-F238E27FC236}">
                <a16:creationId xmlns:a16="http://schemas.microsoft.com/office/drawing/2014/main" xmlns="" id="{250F94D1-AB5F-4FAF-9018-83913A14FA9D}"/>
              </a:ext>
            </a:extLst>
          </p:cNvPr>
          <p:cNvPicPr>
            <a:picLocks noChangeAspect="1" noChangeArrowheads="1"/>
          </p:cNvPicPr>
          <p:nvPr/>
        </p:nvPicPr>
        <p:blipFill>
          <a:blip r:embed="rId3"/>
          <a:srcRect/>
          <a:stretch>
            <a:fillRect/>
          </a:stretch>
        </p:blipFill>
        <p:spPr bwMode="auto">
          <a:xfrm>
            <a:off x="5138" y="1085488"/>
            <a:ext cx="5320963" cy="4887212"/>
          </a:xfrm>
          <a:prstGeom prst="rect">
            <a:avLst/>
          </a:prstGeom>
          <a:solidFill>
            <a:srgbClr val="FFFF99"/>
          </a:solidFill>
          <a:ln w="28575">
            <a:noFill/>
            <a:miter lim="800000"/>
            <a:headEnd/>
            <a:tailEnd/>
          </a:ln>
        </p:spPr>
      </p:pic>
      <p:sp>
        <p:nvSpPr>
          <p:cNvPr id="8" name="右矢印 8">
            <a:extLst>
              <a:ext uri="{FF2B5EF4-FFF2-40B4-BE49-F238E27FC236}">
                <a16:creationId xmlns:a16="http://schemas.microsoft.com/office/drawing/2014/main" xmlns="" id="{4D6BCC69-84A5-406C-9DB1-5D6BE376758A}"/>
              </a:ext>
            </a:extLst>
          </p:cNvPr>
          <p:cNvSpPr/>
          <p:nvPr/>
        </p:nvSpPr>
        <p:spPr>
          <a:xfrm>
            <a:off x="4113945" y="1881669"/>
            <a:ext cx="1772356" cy="308168"/>
          </a:xfrm>
          <a:prstGeom prst="rightArrow">
            <a:avLst/>
          </a:prstGeom>
          <a:solidFill>
            <a:srgbClr val="FFFF99"/>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30">
            <a:extLst>
              <a:ext uri="{FF2B5EF4-FFF2-40B4-BE49-F238E27FC236}">
                <a16:creationId xmlns:a16="http://schemas.microsoft.com/office/drawing/2014/main" xmlns="" id="{8996AB2C-5A11-40A3-86AF-ACC780C2E413}"/>
              </a:ext>
            </a:extLst>
          </p:cNvPr>
          <p:cNvSpPr txBox="1">
            <a:spLocks noChangeArrowheads="1"/>
          </p:cNvSpPr>
          <p:nvPr/>
        </p:nvSpPr>
        <p:spPr bwMode="auto">
          <a:xfrm>
            <a:off x="6084168" y="1585886"/>
            <a:ext cx="2669904" cy="707886"/>
          </a:xfrm>
          <a:prstGeom prst="rect">
            <a:avLst/>
          </a:prstGeom>
          <a:solidFill>
            <a:sysClr val="window" lastClr="FFFFFF"/>
          </a:solidFill>
          <a:ln w="28575">
            <a:solidFill>
              <a:sysClr val="windowText" lastClr="000000">
                <a:lumMod val="65000"/>
                <a:lumOff val="35000"/>
              </a:sysClr>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00"/>
                </a:solidFill>
                <a:effectLst/>
                <a:uLnTx/>
                <a:uFillTx/>
                <a:latin typeface="HG創英角ｺﾞｼｯｸUB" panose="020B0909000000000000" pitchFamily="49" charset="-128"/>
                <a:ea typeface="HG創英角ｺﾞｼｯｸUB" panose="020B0909000000000000" pitchFamily="49" charset="-128"/>
              </a:rPr>
              <a:t>●</a:t>
            </a:r>
            <a:r>
              <a:rPr kumimoji="0" lang="ja-JP" altLang="en-US"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a:t>
            </a: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ストレス耐性値</a:t>
            </a:r>
            <a:endParaRPr kumimoji="0" lang="en-US" altLang="ja-JP"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FFFF00"/>
                </a:solidFill>
                <a:effectLst/>
                <a:uLnTx/>
                <a:uFillTx/>
                <a:latin typeface="HG創英角ｺﾞｼｯｸUB" panose="020B0909000000000000" pitchFamily="49" charset="-128"/>
                <a:ea typeface="HG創英角ｺﾞｼｯｸUB" panose="020B0909000000000000" pitchFamily="49" charset="-128"/>
              </a:rPr>
              <a:t>●</a:t>
            </a: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ストレス回復力</a:t>
            </a:r>
            <a:endParaRPr kumimoji="0" lang="en-US" altLang="ja-JP"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p:txBody>
      </p:sp>
      <p:sp>
        <p:nvSpPr>
          <p:cNvPr id="10" name="右矢印 11">
            <a:extLst>
              <a:ext uri="{FF2B5EF4-FFF2-40B4-BE49-F238E27FC236}">
                <a16:creationId xmlns:a16="http://schemas.microsoft.com/office/drawing/2014/main" xmlns="" id="{B3FAB51A-DD26-42AF-9765-BDF255BA3BE0}"/>
              </a:ext>
            </a:extLst>
          </p:cNvPr>
          <p:cNvSpPr/>
          <p:nvPr/>
        </p:nvSpPr>
        <p:spPr>
          <a:xfrm>
            <a:off x="4321315" y="2825257"/>
            <a:ext cx="1508071" cy="321522"/>
          </a:xfrm>
          <a:prstGeom prst="rightArrow">
            <a:avLst/>
          </a:prstGeom>
          <a:solidFill>
            <a:srgbClr val="A5A5A5">
              <a:lumMod val="75000"/>
            </a:srgbClr>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xmlns="" id="{D05950F3-53C7-4D71-A702-8B5ADA9293BE}"/>
              </a:ext>
            </a:extLst>
          </p:cNvPr>
          <p:cNvSpPr txBox="1"/>
          <p:nvPr/>
        </p:nvSpPr>
        <p:spPr>
          <a:xfrm>
            <a:off x="6096238" y="2825257"/>
            <a:ext cx="2657834" cy="707886"/>
          </a:xfrm>
          <a:prstGeom prst="rect">
            <a:avLst/>
          </a:prstGeom>
          <a:solidFill>
            <a:sysClr val="window" lastClr="FFFFFF"/>
          </a:solidFill>
          <a:ln w="28575">
            <a:solidFill>
              <a:srgbClr val="A5A5A5">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i="0" u="none" strike="noStrike" kern="0" cap="none" spc="0" normalizeH="0" baseline="0" noProof="0" dirty="0">
                <a:ln>
                  <a:noFill/>
                </a:ln>
                <a:solidFill>
                  <a:srgbClr val="A5A5A5">
                    <a:lumMod val="75000"/>
                  </a:srgbClr>
                </a:solidFill>
                <a:effectLst/>
                <a:uLnTx/>
                <a:uFillTx/>
                <a:latin typeface="HG創英角ｺﾞｼｯｸUB" panose="020B0909000000000000" pitchFamily="49" charset="-128"/>
                <a:ea typeface="HG創英角ｺﾞｼｯｸUB" panose="020B0909000000000000" pitchFamily="49" charset="-128"/>
              </a:rPr>
              <a:t>●</a:t>
            </a:r>
            <a:r>
              <a:rPr kumimoji="0" lang="ja-JP" altLang="en-US" sz="200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気質特性値</a:t>
            </a:r>
            <a:endParaRPr kumimoji="0" lang="en-US" altLang="ja-JP" sz="200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i="0" u="none" strike="noStrike" kern="0" cap="none" spc="0" normalizeH="0" baseline="0" noProof="0" dirty="0">
                <a:ln>
                  <a:noFill/>
                </a:ln>
                <a:solidFill>
                  <a:srgbClr val="A5A5A5">
                    <a:lumMod val="75000"/>
                  </a:srgbClr>
                </a:solidFill>
                <a:effectLst/>
                <a:uLnTx/>
                <a:uFillTx/>
                <a:latin typeface="HG創英角ｺﾞｼｯｸUB" panose="020B0909000000000000" pitchFamily="49" charset="-128"/>
                <a:ea typeface="HG創英角ｺﾞｼｯｸUB" panose="020B0909000000000000" pitchFamily="49" charset="-128"/>
              </a:rPr>
              <a:t>●</a:t>
            </a:r>
            <a:r>
              <a:rPr kumimoji="0" lang="ja-JP" altLang="en-US" sz="200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性質特性値</a:t>
            </a:r>
            <a:endParaRPr kumimoji="0" lang="en-US" altLang="ja-JP" sz="200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p:txBody>
      </p:sp>
      <p:sp>
        <p:nvSpPr>
          <p:cNvPr id="12" name="右矢印 14">
            <a:extLst>
              <a:ext uri="{FF2B5EF4-FFF2-40B4-BE49-F238E27FC236}">
                <a16:creationId xmlns:a16="http://schemas.microsoft.com/office/drawing/2014/main" xmlns="" id="{1B48947E-6EC3-44EA-BC04-DED7AF8F0D2C}"/>
              </a:ext>
            </a:extLst>
          </p:cNvPr>
          <p:cNvSpPr/>
          <p:nvPr/>
        </p:nvSpPr>
        <p:spPr>
          <a:xfrm>
            <a:off x="4506231" y="3732914"/>
            <a:ext cx="1269359" cy="308168"/>
          </a:xfrm>
          <a:prstGeom prst="rightArrow">
            <a:avLst/>
          </a:prstGeom>
          <a:solidFill>
            <a:srgbClr val="44546A">
              <a:lumMod val="60000"/>
              <a:lumOff val="40000"/>
            </a:srgbClr>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xmlns="" id="{3387139C-B3E7-4DE2-BB99-1C8D8AAE60B2}"/>
              </a:ext>
            </a:extLst>
          </p:cNvPr>
          <p:cNvSpPr txBox="1"/>
          <p:nvPr/>
        </p:nvSpPr>
        <p:spPr>
          <a:xfrm>
            <a:off x="6110235" y="3653057"/>
            <a:ext cx="2657834" cy="1323439"/>
          </a:xfrm>
          <a:prstGeom prst="rect">
            <a:avLst/>
          </a:prstGeom>
          <a:noFill/>
          <a:ln w="28575">
            <a:solidFill>
              <a:srgbClr val="44546A">
                <a:lumMod val="60000"/>
                <a:lumOff val="40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44546A">
                    <a:lumMod val="60000"/>
                    <a:lumOff val="40000"/>
                  </a:srgbClr>
                </a:solidFill>
                <a:effectLst/>
                <a:uLnTx/>
                <a:uFillTx/>
                <a:latin typeface="HG創英角ｺﾞｼｯｸUB" panose="020B0909000000000000" pitchFamily="49" charset="-128"/>
                <a:ea typeface="HG創英角ｺﾞｼｯｸUB" panose="020B0909000000000000" pitchFamily="49" charset="-128"/>
              </a:rPr>
              <a:t>●</a:t>
            </a: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価値感値</a:t>
            </a:r>
            <a:r>
              <a:rPr kumimoji="0" lang="ja-JP" altLang="en-US"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a:t>
            </a:r>
            <a:endParaRPr kumimoji="0" lang="en-US" altLang="ja-JP"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①お金</a:t>
            </a:r>
            <a:endParaRPr kumimoji="0" lang="en-US" altLang="ja-JP"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②自己満足度合</a:t>
            </a:r>
            <a:endParaRPr kumimoji="0" lang="en-US" altLang="ja-JP"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③他人評価</a:t>
            </a:r>
          </a:p>
        </p:txBody>
      </p:sp>
      <p:cxnSp>
        <p:nvCxnSpPr>
          <p:cNvPr id="14" name="直線矢印コネクタ 13">
            <a:extLst>
              <a:ext uri="{FF2B5EF4-FFF2-40B4-BE49-F238E27FC236}">
                <a16:creationId xmlns:a16="http://schemas.microsoft.com/office/drawing/2014/main" xmlns="" id="{1A741C93-6F02-4060-8798-5AA9F6D5DADD}"/>
              </a:ext>
            </a:extLst>
          </p:cNvPr>
          <p:cNvCxnSpPr/>
          <p:nvPr/>
        </p:nvCxnSpPr>
        <p:spPr>
          <a:xfrm>
            <a:off x="9905810" y="3578450"/>
            <a:ext cx="0" cy="327276"/>
          </a:xfrm>
          <a:prstGeom prst="straightConnector1">
            <a:avLst/>
          </a:prstGeom>
          <a:noFill/>
          <a:ln w="6350" cap="flat" cmpd="sng" algn="ctr">
            <a:solidFill>
              <a:srgbClr val="4472C4"/>
            </a:solidFill>
            <a:prstDash val="solid"/>
            <a:miter lim="800000"/>
            <a:tailEnd type="arrow"/>
          </a:ln>
          <a:effectLst/>
        </p:spPr>
      </p:cxnSp>
      <p:sp>
        <p:nvSpPr>
          <p:cNvPr id="15" name="右矢印 14">
            <a:extLst>
              <a:ext uri="{FF2B5EF4-FFF2-40B4-BE49-F238E27FC236}">
                <a16:creationId xmlns:a16="http://schemas.microsoft.com/office/drawing/2014/main" xmlns="" id="{1B48947E-6EC3-44EA-BC04-DED7AF8F0D2C}"/>
              </a:ext>
            </a:extLst>
          </p:cNvPr>
          <p:cNvSpPr/>
          <p:nvPr/>
        </p:nvSpPr>
        <p:spPr>
          <a:xfrm>
            <a:off x="4616942" y="5157192"/>
            <a:ext cx="1269359" cy="308168"/>
          </a:xfrm>
          <a:prstGeom prst="rightArrow">
            <a:avLst/>
          </a:prstGeom>
          <a:solidFill>
            <a:srgbClr val="FF99FF"/>
          </a:solidFill>
          <a:ln w="12700" cap="flat" cmpd="sng" algn="ctr">
            <a:solidFill>
              <a:srgbClr val="4472C4">
                <a:shade val="50000"/>
              </a:srgbClr>
            </a:solidFill>
            <a:prstDash val="solid"/>
            <a:miter lim="800000"/>
          </a:ln>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テキスト ボックス 30">
            <a:extLst>
              <a:ext uri="{FF2B5EF4-FFF2-40B4-BE49-F238E27FC236}">
                <a16:creationId xmlns:a16="http://schemas.microsoft.com/office/drawing/2014/main" xmlns="" id="{8996AB2C-5A11-40A3-86AF-ACC780C2E413}"/>
              </a:ext>
            </a:extLst>
          </p:cNvPr>
          <p:cNvSpPr txBox="1">
            <a:spLocks noChangeArrowheads="1"/>
          </p:cNvSpPr>
          <p:nvPr/>
        </p:nvSpPr>
        <p:spPr bwMode="auto">
          <a:xfrm>
            <a:off x="6110235" y="5156407"/>
            <a:ext cx="2669904" cy="707886"/>
          </a:xfrm>
          <a:prstGeom prst="rect">
            <a:avLst/>
          </a:prstGeom>
          <a:solidFill>
            <a:sysClr val="window" lastClr="FFFFFF"/>
          </a:solidFill>
          <a:ln w="28575">
            <a:solidFill>
              <a:sysClr val="windowText" lastClr="000000">
                <a:lumMod val="65000"/>
                <a:lumOff val="35000"/>
              </a:sysClr>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rPr>
              <a:t>ビックファイブ</a:t>
            </a:r>
            <a:endParaRPr kumimoji="0" lang="en-US" altLang="ja-JP" sz="2000" b="0" i="0" u="none" strike="noStrike" kern="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rPr>
              <a:t>アセスメント</a:t>
            </a:r>
            <a:endParaRPr kumimoji="0" lang="en-US" altLang="ja-JP" sz="2000" b="1" i="0" u="none" strike="noStrike" kern="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42560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12</a:t>
            </a:fld>
            <a:endParaRPr lang="en-US" altLang="ja-JP">
              <a:solidFill>
                <a:srgbClr val="000000"/>
              </a:solidFill>
            </a:endParaRPr>
          </a:p>
        </p:txBody>
      </p:sp>
      <p:sp>
        <p:nvSpPr>
          <p:cNvPr id="12" name="正方形/長方形 11"/>
          <p:cNvSpPr/>
          <p:nvPr/>
        </p:nvSpPr>
        <p:spPr>
          <a:xfrm>
            <a:off x="107504" y="764704"/>
            <a:ext cx="8899216" cy="1938992"/>
          </a:xfrm>
          <a:prstGeom prst="rect">
            <a:avLst/>
          </a:prstGeom>
        </p:spPr>
        <p:txBody>
          <a:bodyPr wrap="square">
            <a:spAutoFit/>
          </a:bodyPr>
          <a:lstStyle/>
          <a:p>
            <a:r>
              <a:rPr lang="ja-JP" altLang="en-US" sz="2000" dirty="0">
                <a:latin typeface="HG創英角ｺﾞｼｯｸUB" panose="020B0909000000000000" pitchFamily="49" charset="-128"/>
                <a:ea typeface="HG創英角ｺﾞｼｯｸUB" panose="020B0909000000000000" pitchFamily="49" charset="-128"/>
              </a:rPr>
              <a:t>ビッグ・ファイブ理論</a:t>
            </a:r>
            <a:r>
              <a:rPr lang="en-US" altLang="ja-JP" sz="2000" dirty="0">
                <a:latin typeface="HG創英角ｺﾞｼｯｸUB" panose="020B0909000000000000" pitchFamily="49" charset="-128"/>
                <a:ea typeface="HG創英角ｺﾞｼｯｸUB" panose="020B0909000000000000" pitchFamily="49" charset="-128"/>
              </a:rPr>
              <a:t>(</a:t>
            </a:r>
            <a:r>
              <a:rPr lang="ja-JP" altLang="en-US" sz="2000" dirty="0">
                <a:latin typeface="HG創英角ｺﾞｼｯｸUB" panose="020B0909000000000000" pitchFamily="49" charset="-128"/>
                <a:ea typeface="HG創英角ｺﾞｼｯｸUB" panose="020B0909000000000000" pitchFamily="49" charset="-128"/>
              </a:rPr>
              <a:t>アセスメント</a:t>
            </a:r>
            <a:r>
              <a:rPr lang="en-US" altLang="ja-JP" sz="2000" dirty="0">
                <a:latin typeface="HG創英角ｺﾞｼｯｸUB" panose="020B0909000000000000" pitchFamily="49" charset="-128"/>
                <a:ea typeface="HG創英角ｺﾞｼｯｸUB" panose="020B0909000000000000" pitchFamily="49" charset="-128"/>
              </a:rPr>
              <a:t>)</a:t>
            </a:r>
            <a:r>
              <a:rPr lang="ja-JP" altLang="en-US" sz="2000" dirty="0">
                <a:latin typeface="HG創英角ｺﾞｼｯｸUB" panose="020B0909000000000000" pitchFamily="49" charset="-128"/>
                <a:ea typeface="HG創英角ｺﾞｼｯｸUB" panose="020B0909000000000000" pitchFamily="49" charset="-128"/>
              </a:rPr>
              <a:t>とは、人の性格は５つの要素の組み合わせからなることを説明した理論で、統計的な検証がなされた指標です。</a:t>
            </a:r>
          </a:p>
          <a:p>
            <a:r>
              <a:rPr lang="ja-JP" altLang="en-US" sz="2000" u="sng" dirty="0">
                <a:solidFill>
                  <a:srgbClr val="FF0000"/>
                </a:solidFill>
                <a:latin typeface="HG創英角ｺﾞｼｯｸUB" panose="020B0909000000000000" pitchFamily="49" charset="-128"/>
                <a:ea typeface="HG創英角ｺﾞｼｯｸUB" panose="020B0909000000000000" pitchFamily="49" charset="-128"/>
              </a:rPr>
              <a:t>近代心理学研究では主要な理論</a:t>
            </a:r>
            <a:r>
              <a:rPr lang="ja-JP" altLang="en-US" sz="2000" dirty="0">
                <a:latin typeface="HG創英角ｺﾞｼｯｸUB" panose="020B0909000000000000" pitchFamily="49" charset="-128"/>
                <a:ea typeface="HG創英角ｺﾞｼｯｸUB" panose="020B0909000000000000" pitchFamily="49" charset="-128"/>
              </a:rPr>
              <a:t>。</a:t>
            </a:r>
            <a:endParaRPr lang="en-US" altLang="ja-JP" sz="2000" dirty="0">
              <a:latin typeface="HG創英角ｺﾞｼｯｸUB" panose="020B0909000000000000" pitchFamily="49" charset="-128"/>
              <a:ea typeface="HG創英角ｺﾞｼｯｸUB" panose="020B0909000000000000" pitchFamily="49" charset="-128"/>
            </a:endParaRPr>
          </a:p>
          <a:p>
            <a:r>
              <a:rPr lang="ja-JP" altLang="ja-JP" sz="2000" u="sng" dirty="0">
                <a:solidFill>
                  <a:srgbClr val="FF0000"/>
                </a:solidFill>
                <a:latin typeface="HG創英角ｺﾞｼｯｸUB" panose="020B0909000000000000" pitchFamily="49" charset="-128"/>
                <a:ea typeface="HG創英角ｺﾞｼｯｸUB" panose="020B0909000000000000" pitchFamily="49" charset="-128"/>
              </a:rPr>
              <a:t>パーソナリティ検査の最終回答</a:t>
            </a:r>
            <a:r>
              <a:rPr lang="ja-JP" altLang="en-US" sz="2000" dirty="0">
                <a:solidFill>
                  <a:srgbClr val="FF0000"/>
                </a:solidFill>
                <a:latin typeface="HG創英角ｺﾞｼｯｸUB" panose="020B0909000000000000" pitchFamily="49" charset="-128"/>
                <a:ea typeface="HG創英角ｺﾞｼｯｸUB" panose="020B0909000000000000" pitchFamily="49" charset="-128"/>
              </a:rPr>
              <a:t>といわています。</a:t>
            </a:r>
          </a:p>
          <a:p>
            <a:r>
              <a:rPr lang="ja-JP" altLang="en-US" sz="2000" u="sng" dirty="0">
                <a:solidFill>
                  <a:srgbClr val="FF0000"/>
                </a:solidFill>
                <a:latin typeface="HG創英角ｺﾞｼｯｸUB" panose="020B0909000000000000" pitchFamily="49" charset="-128"/>
                <a:ea typeface="HG創英角ｺﾞｼｯｸUB" panose="020B0909000000000000" pitchFamily="49" charset="-128"/>
              </a:rPr>
              <a:t>多くの性格適性検査</a:t>
            </a:r>
            <a:r>
              <a:rPr lang="ja-JP" altLang="en-US" sz="2000" u="sng" dirty="0">
                <a:latin typeface="HG創英角ｺﾞｼｯｸUB" panose="020B0909000000000000" pitchFamily="49" charset="-128"/>
                <a:ea typeface="HG創英角ｺﾞｼｯｸUB" panose="020B0909000000000000" pitchFamily="49" charset="-128"/>
              </a:rPr>
              <a:t>は</a:t>
            </a:r>
            <a:r>
              <a:rPr lang="ja-JP" altLang="en-US" sz="2000" u="sng" dirty="0">
                <a:solidFill>
                  <a:srgbClr val="FF0000"/>
                </a:solidFill>
                <a:latin typeface="HG創英角ｺﾞｼｯｸUB" panose="020B0909000000000000" pitchFamily="49" charset="-128"/>
                <a:ea typeface="HG創英角ｺﾞｼｯｸUB" panose="020B0909000000000000" pitchFamily="49" charset="-128"/>
              </a:rPr>
              <a:t>「ビッグ・ファイブ理論」を元に設計・開発がされています。</a:t>
            </a:r>
            <a:endParaRPr lang="en-US" altLang="ja-JP" sz="2000" u="sng" dirty="0">
              <a:solidFill>
                <a:srgbClr val="FF0000"/>
              </a:solidFill>
              <a:latin typeface="HG創英角ｺﾞｼｯｸUB" panose="020B0909000000000000" pitchFamily="49" charset="-128"/>
              <a:ea typeface="HG創英角ｺﾞｼｯｸUB" panose="020B0909000000000000"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085696201"/>
              </p:ext>
            </p:extLst>
          </p:nvPr>
        </p:nvGraphicFramePr>
        <p:xfrm>
          <a:off x="246314" y="2712680"/>
          <a:ext cx="8496944" cy="3596640"/>
        </p:xfrm>
        <a:graphic>
          <a:graphicData uri="http://schemas.openxmlformats.org/drawingml/2006/table">
            <a:tbl>
              <a:tblPr firstRow="1" bandRow="1">
                <a:tableStyleId>{5C22544A-7EE6-4342-B048-85BDC9FD1C3A}</a:tableStyleId>
              </a:tblPr>
              <a:tblGrid>
                <a:gridCol w="3082962">
                  <a:extLst>
                    <a:ext uri="{9D8B030D-6E8A-4147-A177-3AD203B41FA5}">
                      <a16:colId xmlns:a16="http://schemas.microsoft.com/office/drawing/2014/main" xmlns="" val="20000"/>
                    </a:ext>
                  </a:extLst>
                </a:gridCol>
                <a:gridCol w="5413982">
                  <a:extLst>
                    <a:ext uri="{9D8B030D-6E8A-4147-A177-3AD203B41FA5}">
                      <a16:colId xmlns:a16="http://schemas.microsoft.com/office/drawing/2014/main" xmlns="" val="20001"/>
                    </a:ext>
                  </a:extLst>
                </a:gridCol>
              </a:tblGrid>
              <a:tr h="370840">
                <a:tc>
                  <a:txBody>
                    <a:bodyPr/>
                    <a:lstStyle/>
                    <a:p>
                      <a:pPr algn="ctr"/>
                      <a:r>
                        <a:rPr kumimoji="1" lang="ja-JP" altLang="en-US" sz="2000" b="0" dirty="0">
                          <a:solidFill>
                            <a:schemeClr val="tx1"/>
                          </a:solidFill>
                          <a:latin typeface="HG創英角ｺﾞｼｯｸUB" panose="020B0909000000000000" pitchFamily="49" charset="-128"/>
                          <a:ea typeface="HG創英角ｺﾞｼｯｸUB" panose="020B0909000000000000" pitchFamily="49" charset="-128"/>
                        </a:rPr>
                        <a:t>５つの要素</a:t>
                      </a:r>
                    </a:p>
                  </a:txBody>
                  <a:tcPr/>
                </a:tc>
                <a:tc>
                  <a:txBody>
                    <a:bodyPr/>
                    <a:lstStyle/>
                    <a:p>
                      <a:pPr algn="ctr"/>
                      <a:r>
                        <a:rPr kumimoji="1" lang="ja-JP" altLang="en-US" sz="2000" dirty="0">
                          <a:solidFill>
                            <a:schemeClr val="tx1"/>
                          </a:solidFill>
                          <a:latin typeface="HG創英角ｺﾞｼｯｸUB" panose="020B0909000000000000" pitchFamily="49" charset="-128"/>
                          <a:ea typeface="HG創英角ｺﾞｼｯｸUB" panose="020B0909000000000000" pitchFamily="49" charset="-128"/>
                        </a:rPr>
                        <a:t>内容</a:t>
                      </a:r>
                    </a:p>
                  </a:txBody>
                  <a:tcPr/>
                </a:tc>
                <a:extLst>
                  <a:ext uri="{0D108BD9-81ED-4DB2-BD59-A6C34878D82A}">
                    <a16:rowId xmlns:a16="http://schemas.microsoft.com/office/drawing/2014/main" xmlns="" val="10000"/>
                  </a:ext>
                </a:extLst>
              </a:tr>
              <a:tr h="370840">
                <a:tc>
                  <a:txBody>
                    <a:bodyPr/>
                    <a:lstStyle/>
                    <a:p>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外向性・外交性</a:t>
                      </a:r>
                      <a:endParaRPr kumimoji="1" lang="ja-JP" altLang="en-US" sz="2000" dirty="0"/>
                    </a:p>
                  </a:txBody>
                  <a:tcPr/>
                </a:tc>
                <a:tc>
                  <a:txBody>
                    <a:bodyPr/>
                    <a:lstStyle/>
                    <a:p>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人とのコミュニケーションに対する積極性</a:t>
                      </a:r>
                      <a:endParaRPr kumimoji="1" lang="ja-JP" altLang="en-US" sz="2000" dirty="0"/>
                    </a:p>
                  </a:txBody>
                  <a:tcPr/>
                </a:tc>
                <a:extLst>
                  <a:ext uri="{0D108BD9-81ED-4DB2-BD59-A6C34878D82A}">
                    <a16:rowId xmlns:a16="http://schemas.microsoft.com/office/drawing/2014/main" xmlns="" val="10001"/>
                  </a:ext>
                </a:extLst>
              </a:tr>
              <a:tr h="370840">
                <a:tc>
                  <a:txBody>
                    <a:bodyPr/>
                    <a:lstStyle/>
                    <a:p>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情緒安定性</a:t>
                      </a:r>
                      <a:r>
                        <a:rPr lang="en-US" altLang="ja-JP" sz="2000" dirty="0">
                          <a:solidFill>
                            <a:srgbClr val="333333"/>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ストレス耐性</a:t>
                      </a:r>
                      <a:r>
                        <a:rPr lang="en-US" altLang="ja-JP" sz="2000" dirty="0">
                          <a:solidFill>
                            <a:srgbClr val="333333"/>
                          </a:solidFill>
                          <a:latin typeface="HG創英角ｺﾞｼｯｸUB" panose="020B0909000000000000" pitchFamily="49" charset="-128"/>
                          <a:ea typeface="HG創英角ｺﾞｼｯｸUB" panose="020B0909000000000000" pitchFamily="49" charset="-128"/>
                        </a:rPr>
                        <a:t>)</a:t>
                      </a:r>
                      <a:endParaRPr kumimoji="1" lang="ja-JP" altLang="en-US" sz="2000" dirty="0"/>
                    </a:p>
                  </a:txBody>
                  <a:tcPr/>
                </a:tc>
                <a:tc>
                  <a:txBody>
                    <a:bodyPr/>
                    <a:lstStyle/>
                    <a:p>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他者とのやり取りの中での傷つきやすさ、気持ちの安定性や物事への態度など</a:t>
                      </a:r>
                      <a:endParaRPr kumimoji="1" lang="ja-JP" altLang="en-US" sz="2000" dirty="0"/>
                    </a:p>
                  </a:txBody>
                  <a:tcPr/>
                </a:tc>
                <a:extLst>
                  <a:ext uri="{0D108BD9-81ED-4DB2-BD59-A6C34878D82A}">
                    <a16:rowId xmlns:a16="http://schemas.microsoft.com/office/drawing/2014/main" xmlns="" val="10002"/>
                  </a:ext>
                </a:extLst>
              </a:tr>
              <a:tr h="370840">
                <a:tc>
                  <a:txBody>
                    <a:bodyPr/>
                    <a:lstStyle/>
                    <a:p>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開放性</a:t>
                      </a:r>
                      <a:r>
                        <a:rPr lang="en-US" altLang="ja-JP" sz="2000" dirty="0">
                          <a:solidFill>
                            <a:srgbClr val="333333"/>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チャレンジ力</a:t>
                      </a:r>
                      <a:r>
                        <a:rPr lang="en-US" altLang="ja-JP" sz="2000" dirty="0">
                          <a:solidFill>
                            <a:srgbClr val="333333"/>
                          </a:solidFill>
                          <a:latin typeface="HG創英角ｺﾞｼｯｸUB" panose="020B0909000000000000" pitchFamily="49" charset="-128"/>
                          <a:ea typeface="HG創英角ｺﾞｼｯｸUB" panose="020B0909000000000000" pitchFamily="49" charset="-128"/>
                        </a:rPr>
                        <a:t>)</a:t>
                      </a:r>
                      <a:endParaRPr kumimoji="1" lang="ja-JP" altLang="en-US" sz="2000" dirty="0"/>
                    </a:p>
                  </a:txBody>
                  <a:tcPr/>
                </a:tc>
                <a:tc>
                  <a:txBody>
                    <a:bodyPr/>
                    <a:lstStyle/>
                    <a:p>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新しいことに対してオープンかを示したり、想像力の程度など</a:t>
                      </a:r>
                      <a:endParaRPr kumimoji="1" lang="ja-JP" altLang="en-US" sz="2000" dirty="0"/>
                    </a:p>
                  </a:txBody>
                  <a:tcPr/>
                </a:tc>
                <a:extLst>
                  <a:ext uri="{0D108BD9-81ED-4DB2-BD59-A6C34878D82A}">
                    <a16:rowId xmlns:a16="http://schemas.microsoft.com/office/drawing/2014/main" xmlns="" val="10003"/>
                  </a:ext>
                </a:extLst>
              </a:tr>
              <a:tr h="370840">
                <a:tc>
                  <a:txBody>
                    <a:bodyPr/>
                    <a:lstStyle/>
                    <a:p>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誠実性・勤勉性</a:t>
                      </a:r>
                      <a:endParaRPr kumimoji="1" lang="ja-JP" altLang="en-US" sz="2000" dirty="0"/>
                    </a:p>
                  </a:txBody>
                  <a:tcPr/>
                </a:tc>
                <a:tc>
                  <a:txBody>
                    <a:bodyPr/>
                    <a:lstStyle/>
                    <a:p>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周囲の人や、物事に対する責任感や計画性がどの程度かなど</a:t>
                      </a:r>
                      <a:endParaRPr kumimoji="1" lang="ja-JP" altLang="en-US" sz="2000" dirty="0"/>
                    </a:p>
                  </a:txBody>
                  <a:tcPr/>
                </a:tc>
                <a:extLst>
                  <a:ext uri="{0D108BD9-81ED-4DB2-BD59-A6C34878D82A}">
                    <a16:rowId xmlns:a16="http://schemas.microsoft.com/office/drawing/2014/main" xmlns="" val="10004"/>
                  </a:ext>
                </a:extLst>
              </a:tr>
              <a:tr h="370840">
                <a:tc>
                  <a:txBody>
                    <a:bodyPr/>
                    <a:lstStyle/>
                    <a:p>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調和性</a:t>
                      </a:r>
                      <a:r>
                        <a:rPr kumimoji="1" lang="ja-JP" altLang="en-US" sz="2000" dirty="0">
                          <a:solidFill>
                            <a:schemeClr val="dk1"/>
                          </a:solidFill>
                          <a:latin typeface="HG創英角ｺﾞｼｯｸUB" panose="020B0909000000000000" pitchFamily="49" charset="-128"/>
                          <a:ea typeface="HG創英角ｺﾞｼｯｸUB" panose="020B0909000000000000" pitchFamily="49" charset="-128"/>
                        </a:rPr>
                        <a:t>・協調性</a:t>
                      </a:r>
                      <a:endParaRPr lang="en-US" altLang="ja-JP" sz="2000" dirty="0">
                        <a:solidFill>
                          <a:srgbClr val="333333"/>
                        </a:solidFill>
                        <a:latin typeface="HG創英角ｺﾞｼｯｸUB" panose="020B0909000000000000" pitchFamily="49" charset="-128"/>
                        <a:ea typeface="HG創英角ｺﾞｼｯｸUB" panose="020B0909000000000000" pitchFamily="49" charset="-128"/>
                      </a:endParaRPr>
                    </a:p>
                  </a:txBody>
                  <a:tcPr/>
                </a:tc>
                <a:tc>
                  <a:txBody>
                    <a:bodyPr/>
                    <a:lstStyle/>
                    <a:p>
                      <a:r>
                        <a:rPr lang="ja-JP" altLang="en-US" sz="2000" dirty="0">
                          <a:solidFill>
                            <a:srgbClr val="333333"/>
                          </a:solidFill>
                          <a:latin typeface="HG創英角ｺﾞｼｯｸUB" panose="020B0909000000000000" pitchFamily="49" charset="-128"/>
                          <a:ea typeface="HG創英角ｺﾞｼｯｸUB" panose="020B0909000000000000" pitchFamily="49" charset="-128"/>
                        </a:rPr>
                        <a:t>周囲に同調したり従ったりすることができるかなど</a:t>
                      </a:r>
                      <a:endParaRPr kumimoji="1" lang="ja-JP" altLang="en-US" sz="2000" dirty="0"/>
                    </a:p>
                  </a:txBody>
                  <a:tcPr/>
                </a:tc>
                <a:extLst>
                  <a:ext uri="{0D108BD9-81ED-4DB2-BD59-A6C34878D82A}">
                    <a16:rowId xmlns:a16="http://schemas.microsoft.com/office/drawing/2014/main" xmlns="" val="10005"/>
                  </a:ext>
                </a:extLst>
              </a:tr>
            </a:tbl>
          </a:graphicData>
        </a:graphic>
      </p:graphicFrame>
      <p:sp>
        <p:nvSpPr>
          <p:cNvPr id="4" name="正方形/長方形 3"/>
          <p:cNvSpPr/>
          <p:nvPr/>
        </p:nvSpPr>
        <p:spPr>
          <a:xfrm>
            <a:off x="35903" y="128990"/>
            <a:ext cx="7488425" cy="523220"/>
          </a:xfrm>
          <a:prstGeom prst="rect">
            <a:avLst/>
          </a:prstGeom>
        </p:spPr>
        <p:txBody>
          <a:bodyPr wrap="square">
            <a:spAutoFit/>
          </a:bodyPr>
          <a:lstStyle/>
          <a:p>
            <a:pPr lvl="0"/>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４　「ビック・ファイブ理論」とは</a:t>
            </a:r>
          </a:p>
        </p:txBody>
      </p:sp>
      <p:sp>
        <p:nvSpPr>
          <p:cNvPr id="5" name="正方形/長方形 4"/>
          <p:cNvSpPr/>
          <p:nvPr/>
        </p:nvSpPr>
        <p:spPr>
          <a:xfrm>
            <a:off x="435435" y="6309896"/>
            <a:ext cx="4698722" cy="338554"/>
          </a:xfrm>
          <a:prstGeom prst="rect">
            <a:avLst/>
          </a:prstGeom>
        </p:spPr>
        <p:txBody>
          <a:bodyPr wrap="none">
            <a:spAutoFit/>
          </a:bodyPr>
          <a:lstStyle/>
          <a:p>
            <a:r>
              <a:rPr lang="ja-JP" altLang="en-US" dirty="0">
                <a:latin typeface="HG創英角ｺﾞｼｯｸUB" panose="020B0909000000000000" pitchFamily="49" charset="-128"/>
                <a:ea typeface="HG創英角ｺﾞｼｯｸUB" panose="020B0909000000000000" pitchFamily="49" charset="-128"/>
              </a:rPr>
              <a:t>簡易診断・・・</a:t>
            </a:r>
            <a:r>
              <a:rPr lang="en-US" altLang="ja-JP" dirty="0">
                <a:latin typeface="HG創英角ｺﾞｼｯｸUB" panose="020B0909000000000000" pitchFamily="49" charset="-128"/>
                <a:ea typeface="HG創英角ｺﾞｼｯｸUB" panose="020B0909000000000000" pitchFamily="49" charset="-128"/>
              </a:rPr>
              <a:t>https://commutest.com/bigfive/</a:t>
            </a:r>
            <a:endParaRPr lang="ja-JP" altLang="en-US"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61368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13</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４　ビックファイブアセスメントの活用</a:t>
            </a:r>
            <a:endParaRPr lang="en-US" altLang="ja-JP" sz="2800"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4" name="Rectangle 1"/>
          <p:cNvSpPr>
            <a:spLocks noChangeArrowheads="1"/>
          </p:cNvSpPr>
          <p:nvPr/>
        </p:nvSpPr>
        <p:spPr bwMode="auto">
          <a:xfrm>
            <a:off x="323528" y="264640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kumimoji="0" lang="ja-JP" altLang="ja-JP" sz="1800" dirty="0">
              <a:solidFill>
                <a:srgbClr val="000000"/>
              </a:solidFill>
            </a:endParaRPr>
          </a:p>
        </p:txBody>
      </p:sp>
      <p:sp>
        <p:nvSpPr>
          <p:cNvPr id="7" name="正方形/長方形 6"/>
          <p:cNvSpPr/>
          <p:nvPr/>
        </p:nvSpPr>
        <p:spPr>
          <a:xfrm>
            <a:off x="102772" y="772662"/>
            <a:ext cx="8645691" cy="461665"/>
          </a:xfrm>
          <a:prstGeom prst="rect">
            <a:avLst/>
          </a:prstGeom>
        </p:spPr>
        <p:txBody>
          <a:bodyPr wrap="square">
            <a:spAutoFit/>
          </a:bodyPr>
          <a:lstStyle/>
          <a:p>
            <a:r>
              <a:rPr kumimoji="0" lang="ja-JP" altLang="en-US" sz="2400" dirty="0">
                <a:solidFill>
                  <a:srgbClr val="FF0000"/>
                </a:solidFill>
                <a:latin typeface="HGS創英角ｺﾞｼｯｸUB" panose="020B0900000000000000" pitchFamily="50" charset="-128"/>
                <a:ea typeface="HGS創英角ｺﾞｼｯｸUB" panose="020B0900000000000000" pitchFamily="50" charset="-128"/>
              </a:rPr>
              <a:t>◇　調和性・協調性</a:t>
            </a:r>
            <a:r>
              <a:rPr kumimoji="0" lang="ja-JP" altLang="en-US" sz="2400" dirty="0">
                <a:solidFill>
                  <a:srgbClr val="555656"/>
                </a:solidFill>
                <a:latin typeface="HGS創英角ｺﾞｼｯｸUB" panose="020B0900000000000000" pitchFamily="50" charset="-128"/>
                <a:ea typeface="HGS創英角ｺﾞｼｯｸUB" panose="020B0900000000000000" pitchFamily="50" charset="-128"/>
              </a:rPr>
              <a:t>→チームワーク力、共感能力</a:t>
            </a:r>
            <a:endParaRPr kumimoji="0" lang="ja-JP" altLang="ja-JP" sz="2400" dirty="0">
              <a:solidFill>
                <a:srgbClr val="000000"/>
              </a:solidFill>
              <a:latin typeface="HGS創英角ｺﾞｼｯｸUB" panose="020B0900000000000000" pitchFamily="50" charset="-128"/>
              <a:ea typeface="HGS創英角ｺﾞｼｯｸUB"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320491840"/>
              </p:ext>
            </p:extLst>
          </p:nvPr>
        </p:nvGraphicFramePr>
        <p:xfrm>
          <a:off x="561423" y="1584420"/>
          <a:ext cx="7728388" cy="1646679"/>
        </p:xfrm>
        <a:graphic>
          <a:graphicData uri="http://schemas.openxmlformats.org/drawingml/2006/table">
            <a:tbl>
              <a:tblPr firstRow="1" bandRow="1">
                <a:tableStyleId>{5C22544A-7EE6-4342-B048-85BDC9FD1C3A}</a:tableStyleId>
              </a:tblPr>
              <a:tblGrid>
                <a:gridCol w="3864194">
                  <a:extLst>
                    <a:ext uri="{9D8B030D-6E8A-4147-A177-3AD203B41FA5}">
                      <a16:colId xmlns:a16="http://schemas.microsoft.com/office/drawing/2014/main" xmlns="" val="20000"/>
                    </a:ext>
                  </a:extLst>
                </a:gridCol>
                <a:gridCol w="3864194">
                  <a:extLst>
                    <a:ext uri="{9D8B030D-6E8A-4147-A177-3AD203B41FA5}">
                      <a16:colId xmlns:a16="http://schemas.microsoft.com/office/drawing/2014/main" xmlns="" val="20001"/>
                    </a:ext>
                  </a:extLst>
                </a:gridCol>
              </a:tblGrid>
              <a:tr h="4579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調和性</a:t>
                      </a: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高い人の特徴</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調和性</a:t>
                      </a: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が低い人の特徴</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extLst>
                  <a:ext uri="{0D108BD9-81ED-4DB2-BD59-A6C34878D82A}">
                    <a16:rowId xmlns:a16="http://schemas.microsoft.com/office/drawing/2014/main" xmlns="" val="10000"/>
                  </a:ext>
                </a:extLst>
              </a:tr>
              <a:tr h="846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面倒みが良い</a:t>
                      </a:r>
                      <a:endParaRPr kumimoji="0" lang="en-US" altLang="ja-JP" sz="2400" b="0" dirty="0">
                        <a:solidFill>
                          <a:schemeClr val="tx1"/>
                        </a:solidFill>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協力的</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道徳的</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誤解を招きがち</a:t>
                      </a:r>
                      <a:endParaRPr kumimoji="0" lang="en-US" altLang="ja-JP" sz="2400" b="0" dirty="0">
                        <a:solidFill>
                          <a:schemeClr val="tx1"/>
                        </a:solidFill>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カリスマ性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孤独が好き・恐れない</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extLst>
                  <a:ext uri="{0D108BD9-81ED-4DB2-BD59-A6C34878D82A}">
                    <a16:rowId xmlns:a16="http://schemas.microsoft.com/office/drawing/2014/main" xmlns="" val="10001"/>
                  </a:ext>
                </a:extLst>
              </a:tr>
            </a:tbl>
          </a:graphicData>
        </a:graphic>
      </p:graphicFrame>
      <p:sp>
        <p:nvSpPr>
          <p:cNvPr id="2" name="正方形/長方形 1"/>
          <p:cNvSpPr/>
          <p:nvPr/>
        </p:nvSpPr>
        <p:spPr>
          <a:xfrm>
            <a:off x="158475" y="3410448"/>
            <a:ext cx="8733082" cy="1200329"/>
          </a:xfrm>
          <a:prstGeom prst="rect">
            <a:avLst/>
          </a:prstGeom>
        </p:spPr>
        <p:txBody>
          <a:bodyPr wrap="square">
            <a:spAutoFit/>
          </a:bodyPr>
          <a:lstStyle/>
          <a:p>
            <a:r>
              <a:rPr lang="ja-JP" altLang="en-US" sz="2400" dirty="0">
                <a:latin typeface="HG創英角ｺﾞｼｯｸUB" panose="020B0909000000000000" pitchFamily="49" charset="-128"/>
                <a:ea typeface="HG創英角ｺﾞｼｯｸUB" panose="020B0909000000000000" pitchFamily="49" charset="-128"/>
              </a:rPr>
              <a:t>例→このスコアが高い人</a:t>
            </a:r>
            <a:endParaRPr lang="en-US" altLang="ja-JP" sz="2400" dirty="0">
              <a:latin typeface="HG創英角ｺﾞｼｯｸUB" panose="020B0909000000000000" pitchFamily="49" charset="-128"/>
              <a:ea typeface="HG創英角ｺﾞｼｯｸUB" panose="020B0909000000000000" pitchFamily="49" charset="-128"/>
            </a:endParaRPr>
          </a:p>
          <a:p>
            <a:r>
              <a:rPr lang="ja-JP" altLang="en-US" sz="2400" dirty="0">
                <a:latin typeface="HG創英角ｺﾞｼｯｸUB" panose="020B0909000000000000" pitchFamily="49" charset="-128"/>
                <a:ea typeface="HG創英角ｺﾞｼｯｸUB" panose="020B0909000000000000" pitchFamily="49" charset="-128"/>
              </a:rPr>
              <a:t>共感能力に優れ、面倒見のいい人物。</a:t>
            </a:r>
            <a:endParaRPr lang="en-US" altLang="ja-JP" sz="2400" dirty="0">
              <a:latin typeface="HG創英角ｺﾞｼｯｸUB" panose="020B0909000000000000" pitchFamily="49" charset="-128"/>
              <a:ea typeface="HG創英角ｺﾞｼｯｸUB" panose="020B0909000000000000" pitchFamily="49" charset="-128"/>
            </a:endParaRPr>
          </a:p>
          <a:p>
            <a:r>
              <a:rPr lang="ja-JP" altLang="en-US" sz="2400" dirty="0">
                <a:latin typeface="HG創英角ｺﾞｼｯｸUB" panose="020B0909000000000000" pitchFamily="49" charset="-128"/>
                <a:ea typeface="HG創英角ｺﾞｼｯｸUB" panose="020B0909000000000000" pitchFamily="49" charset="-128"/>
              </a:rPr>
              <a:t>各種のプロジェクトワークで取りまとめ役の担当リーダー向き</a:t>
            </a:r>
          </a:p>
        </p:txBody>
      </p:sp>
      <p:sp>
        <p:nvSpPr>
          <p:cNvPr id="5" name="正方形/長方形 4"/>
          <p:cNvSpPr/>
          <p:nvPr/>
        </p:nvSpPr>
        <p:spPr>
          <a:xfrm>
            <a:off x="158475" y="4924425"/>
            <a:ext cx="8733082" cy="1200329"/>
          </a:xfrm>
          <a:prstGeom prst="rect">
            <a:avLst/>
          </a:prstGeom>
          <a:ln>
            <a:solidFill>
              <a:srgbClr val="4472C4"/>
            </a:solidFill>
          </a:ln>
        </p:spPr>
        <p:txBody>
          <a:bodyPr wrap="square">
            <a:spAutoFit/>
          </a:bodyPr>
          <a:lstStyle/>
          <a:p>
            <a:r>
              <a:rPr lang="ja-JP" altLang="ja-JP" sz="2400" dirty="0">
                <a:solidFill>
                  <a:srgbClr val="333333"/>
                </a:solidFill>
                <a:latin typeface="HG創英角ｺﾞｼｯｸUB" panose="020B0909000000000000" pitchFamily="49" charset="-128"/>
                <a:ea typeface="HG創英角ｺﾞｼｯｸUB" panose="020B0909000000000000" pitchFamily="49" charset="-128"/>
              </a:rPr>
              <a:t>ビッグファイブ</a:t>
            </a:r>
            <a:r>
              <a:rPr lang="ja-JP" altLang="en-US" sz="2400" dirty="0">
                <a:solidFill>
                  <a:srgbClr val="333333"/>
                </a:solidFill>
                <a:latin typeface="HG創英角ｺﾞｼｯｸUB" panose="020B0909000000000000" pitchFamily="49" charset="-128"/>
                <a:ea typeface="HG創英角ｺﾞｼｯｸUB" panose="020B0909000000000000" pitchFamily="49" charset="-128"/>
              </a:rPr>
              <a:t>理論＝</a:t>
            </a:r>
            <a:r>
              <a:rPr lang="ja-JP" altLang="ja-JP" sz="2400" dirty="0">
                <a:solidFill>
                  <a:srgbClr val="333333"/>
                </a:solidFill>
                <a:latin typeface="HG創英角ｺﾞｼｯｸUB" panose="020B0909000000000000" pitchFamily="49" charset="-128"/>
                <a:ea typeface="HG創英角ｺﾞｼｯｸUB" panose="020B0909000000000000" pitchFamily="49" charset="-128"/>
              </a:rPr>
              <a:t>「パーソナリティ検査の最終回答」</a:t>
            </a:r>
            <a:endParaRPr lang="ja-JP" altLang="en-US" sz="2400" dirty="0">
              <a:solidFill>
                <a:srgbClr val="333333"/>
              </a:solidFill>
              <a:latin typeface="HG創英角ｺﾞｼｯｸUB" panose="020B0909000000000000" pitchFamily="49" charset="-128"/>
              <a:ea typeface="HG創英角ｺﾞｼｯｸUB" panose="020B0909000000000000" pitchFamily="49" charset="-128"/>
            </a:endParaRPr>
          </a:p>
          <a:p>
            <a:r>
              <a:rPr lang="ja-JP" altLang="en-US" sz="2400" dirty="0">
                <a:solidFill>
                  <a:srgbClr val="333333"/>
                </a:solidFill>
                <a:latin typeface="HG創英角ｺﾞｼｯｸUB" panose="020B0909000000000000" pitchFamily="49" charset="-128"/>
                <a:ea typeface="HG創英角ｺﾞｼｯｸUB" panose="020B0909000000000000" pitchFamily="49" charset="-128"/>
              </a:rPr>
              <a:t>→世の中に存在している</a:t>
            </a:r>
            <a:r>
              <a:rPr lang="ja-JP" altLang="ja-JP" sz="2400" dirty="0">
                <a:solidFill>
                  <a:srgbClr val="333333"/>
                </a:solidFill>
                <a:latin typeface="HG創英角ｺﾞｼｯｸUB" panose="020B0909000000000000" pitchFamily="49" charset="-128"/>
                <a:ea typeface="HG創英角ｺﾞｼｯｸUB" panose="020B0909000000000000" pitchFamily="49" charset="-128"/>
              </a:rPr>
              <a:t>様々な性格検査が、この</a:t>
            </a:r>
            <a:r>
              <a:rPr lang="ja-JP" altLang="en-US" sz="2400" dirty="0">
                <a:solidFill>
                  <a:srgbClr val="333333"/>
                </a:solidFill>
                <a:latin typeface="HG創英角ｺﾞｼｯｸUB" panose="020B0909000000000000" pitchFamily="49" charset="-128"/>
                <a:ea typeface="HG創英角ｺﾞｼｯｸUB" panose="020B0909000000000000" pitchFamily="49" charset="-128"/>
              </a:rPr>
              <a:t>５つの</a:t>
            </a:r>
            <a:r>
              <a:rPr lang="ja-JP" altLang="ja-JP" sz="2400" dirty="0">
                <a:solidFill>
                  <a:srgbClr val="333333"/>
                </a:solidFill>
                <a:latin typeface="HG創英角ｺﾞｼｯｸUB" panose="020B0909000000000000" pitchFamily="49" charset="-128"/>
                <a:ea typeface="HG創英角ｺﾞｼｯｸUB" panose="020B0909000000000000" pitchFamily="49" charset="-128"/>
              </a:rPr>
              <a:t>因子のいずれかに統合されるか、関連づけられることを証明</a:t>
            </a:r>
            <a:r>
              <a:rPr lang="ja-JP" altLang="ja-JP" sz="2400" dirty="0">
                <a:latin typeface="HG創英角ｺﾞｼｯｸUB" panose="020B0909000000000000" pitchFamily="49" charset="-128"/>
                <a:ea typeface="HG創英角ｺﾞｼｯｸUB" panose="020B0909000000000000" pitchFamily="49" charset="-128"/>
              </a:rPr>
              <a:t> </a:t>
            </a:r>
            <a:endParaRPr lang="ja-JP" altLang="en-US" sz="24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76531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14</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４　ビックファイブアセスメントの活用</a:t>
            </a:r>
            <a:endParaRPr lang="en-US" altLang="ja-JP" sz="2800"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4" name="Rectangle 1"/>
          <p:cNvSpPr>
            <a:spLocks noChangeArrowheads="1"/>
          </p:cNvSpPr>
          <p:nvPr/>
        </p:nvSpPr>
        <p:spPr bwMode="auto">
          <a:xfrm>
            <a:off x="323528" y="264640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kumimoji="0" lang="ja-JP" altLang="ja-JP" sz="1800" dirty="0">
              <a:solidFill>
                <a:srgbClr val="000000"/>
              </a:solidFill>
            </a:endParaRPr>
          </a:p>
        </p:txBody>
      </p:sp>
      <p:sp>
        <p:nvSpPr>
          <p:cNvPr id="7" name="正方形/長方形 6"/>
          <p:cNvSpPr/>
          <p:nvPr/>
        </p:nvSpPr>
        <p:spPr>
          <a:xfrm>
            <a:off x="102772" y="772662"/>
            <a:ext cx="8645691" cy="1200329"/>
          </a:xfrm>
          <a:prstGeom prst="rect">
            <a:avLst/>
          </a:prstGeom>
        </p:spPr>
        <p:txBody>
          <a:bodyPr wrap="square">
            <a:spAutoFit/>
          </a:bodyPr>
          <a:lstStyle/>
          <a:p>
            <a:r>
              <a:rPr kumimoji="0" lang="ja-JP" altLang="en-US" sz="2400" dirty="0">
                <a:solidFill>
                  <a:srgbClr val="FF0000"/>
                </a:solidFill>
                <a:latin typeface="HGS創英角ｺﾞｼｯｸUB" panose="020B0900000000000000" pitchFamily="50" charset="-128"/>
                <a:ea typeface="HGS創英角ｺﾞｼｯｸUB" panose="020B0900000000000000" pitchFamily="50" charset="-128"/>
              </a:rPr>
              <a:t>◇　</a:t>
            </a:r>
            <a:r>
              <a:rPr kumimoji="0" lang="ja-JP" altLang="ja-JP" sz="2400" dirty="0">
                <a:solidFill>
                  <a:srgbClr val="FF0000"/>
                </a:solidFill>
                <a:latin typeface="HGS創英角ｺﾞｼｯｸUB" panose="020B0900000000000000" pitchFamily="50" charset="-128"/>
                <a:ea typeface="HGS創英角ｺﾞｼｯｸUB" panose="020B0900000000000000" pitchFamily="50" charset="-128"/>
              </a:rPr>
              <a:t>開放性</a:t>
            </a:r>
            <a:r>
              <a:rPr kumimoji="0" lang="en-US" altLang="ja-JP" sz="2400" dirty="0">
                <a:solidFill>
                  <a:srgbClr val="FF0000"/>
                </a:solidFill>
                <a:latin typeface="HGS創英角ｺﾞｼｯｸUB" panose="020B0900000000000000" pitchFamily="50" charset="-128"/>
                <a:ea typeface="HGS創英角ｺﾞｼｯｸUB" panose="020B0900000000000000" pitchFamily="50" charset="-128"/>
              </a:rPr>
              <a:t>(</a:t>
            </a:r>
            <a:r>
              <a:rPr kumimoji="0" lang="ja-JP" altLang="en-US" sz="2400" dirty="0">
                <a:solidFill>
                  <a:srgbClr val="FF0000"/>
                </a:solidFill>
                <a:latin typeface="HGS創英角ｺﾞｼｯｸUB" panose="020B0900000000000000" pitchFamily="50" charset="-128"/>
                <a:ea typeface="HGS創英角ｺﾞｼｯｸUB" panose="020B0900000000000000" pitchFamily="50" charset="-128"/>
              </a:rPr>
              <a:t>チャレンジ力</a:t>
            </a:r>
            <a:r>
              <a:rPr kumimoji="0" lang="en-US" altLang="ja-JP" sz="2400" dirty="0">
                <a:solidFill>
                  <a:srgbClr val="FF0000"/>
                </a:solidFill>
                <a:latin typeface="HGS創英角ｺﾞｼｯｸUB" panose="020B0900000000000000" pitchFamily="50" charset="-128"/>
                <a:ea typeface="HGS創英角ｺﾞｼｯｸUB" panose="020B0900000000000000" pitchFamily="50" charset="-128"/>
              </a:rPr>
              <a:t>)</a:t>
            </a:r>
            <a:r>
              <a:rPr kumimoji="0" lang="ja-JP" altLang="en-US" sz="2400" dirty="0">
                <a:solidFill>
                  <a:srgbClr val="555656"/>
                </a:solidFill>
                <a:latin typeface="HGS創英角ｺﾞｼｯｸUB" panose="020B0900000000000000" pitchFamily="50" charset="-128"/>
                <a:ea typeface="HGS創英角ｺﾞｼｯｸUB" panose="020B0900000000000000" pitchFamily="50" charset="-128"/>
              </a:rPr>
              <a:t>→新しいことに対してオープンかを示したり、想像力の広がり、</a:t>
            </a:r>
            <a:r>
              <a:rPr kumimoji="0" lang="ja-JP" altLang="ja-JP" sz="2400" dirty="0">
                <a:solidFill>
                  <a:srgbClr val="555656"/>
                </a:solidFill>
                <a:latin typeface="HGS創英角ｺﾞｼｯｸUB" panose="020B0900000000000000" pitchFamily="50" charset="-128"/>
                <a:ea typeface="HGS創英角ｺﾞｼｯｸUB" panose="020B0900000000000000" pitchFamily="50" charset="-128"/>
              </a:rPr>
              <a:t>拡散的思考、芸術的感受性を示します。</a:t>
            </a:r>
            <a:endParaRPr kumimoji="0" lang="ja-JP" altLang="ja-JP" sz="2400" dirty="0">
              <a:solidFill>
                <a:srgbClr val="000000"/>
              </a:solidFill>
              <a:latin typeface="HGS創英角ｺﾞｼｯｸUB" panose="020B0900000000000000" pitchFamily="50" charset="-128"/>
              <a:ea typeface="HGS創英角ｺﾞｼｯｸUB"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38414429"/>
              </p:ext>
            </p:extLst>
          </p:nvPr>
        </p:nvGraphicFramePr>
        <p:xfrm>
          <a:off x="395536" y="2052554"/>
          <a:ext cx="7728388" cy="1304438"/>
        </p:xfrm>
        <a:graphic>
          <a:graphicData uri="http://schemas.openxmlformats.org/drawingml/2006/table">
            <a:tbl>
              <a:tblPr firstRow="1" bandRow="1">
                <a:tableStyleId>{5C22544A-7EE6-4342-B048-85BDC9FD1C3A}</a:tableStyleId>
              </a:tblPr>
              <a:tblGrid>
                <a:gridCol w="3864194">
                  <a:extLst>
                    <a:ext uri="{9D8B030D-6E8A-4147-A177-3AD203B41FA5}">
                      <a16:colId xmlns:a16="http://schemas.microsoft.com/office/drawing/2014/main" xmlns="" val="20000"/>
                    </a:ext>
                  </a:extLst>
                </a:gridCol>
                <a:gridCol w="3864194">
                  <a:extLst>
                    <a:ext uri="{9D8B030D-6E8A-4147-A177-3AD203B41FA5}">
                      <a16:colId xmlns:a16="http://schemas.microsoft.com/office/drawing/2014/main" xmlns="" val="20001"/>
                    </a:ext>
                  </a:extLst>
                </a:gridCol>
              </a:tblGrid>
              <a:tr h="4579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開放性が高い人の特徴</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開放性が低い人の特徴</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extLst>
                  <a:ext uri="{0D108BD9-81ED-4DB2-BD59-A6C34878D82A}">
                    <a16:rowId xmlns:a16="http://schemas.microsoft.com/office/drawing/2014/main" xmlns="" val="10000"/>
                  </a:ext>
                </a:extLst>
              </a:tr>
              <a:tr h="846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知性に優れ、改革を好む</a:t>
                      </a:r>
                      <a:endParaRPr kumimoji="0" lang="en-US" altLang="ja-JP" sz="2400" b="0" dirty="0">
                        <a:solidFill>
                          <a:schemeClr val="tx1"/>
                        </a:solidFill>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高すぎると和を乱す</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問題解決能力に優れ、形式的な思考を求める</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extLst>
                  <a:ext uri="{0D108BD9-81ED-4DB2-BD59-A6C34878D82A}">
                    <a16:rowId xmlns:a16="http://schemas.microsoft.com/office/drawing/2014/main" xmlns="" val="1000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050896604"/>
              </p:ext>
            </p:extLst>
          </p:nvPr>
        </p:nvGraphicFramePr>
        <p:xfrm>
          <a:off x="395536" y="4283270"/>
          <a:ext cx="7728388" cy="2026050"/>
        </p:xfrm>
        <a:graphic>
          <a:graphicData uri="http://schemas.openxmlformats.org/drawingml/2006/table">
            <a:tbl>
              <a:tblPr firstRow="1" bandRow="1">
                <a:tableStyleId>{5C22544A-7EE6-4342-B048-85BDC9FD1C3A}</a:tableStyleId>
              </a:tblPr>
              <a:tblGrid>
                <a:gridCol w="3864194">
                  <a:extLst>
                    <a:ext uri="{9D8B030D-6E8A-4147-A177-3AD203B41FA5}">
                      <a16:colId xmlns:a16="http://schemas.microsoft.com/office/drawing/2014/main" xmlns="" val="20000"/>
                    </a:ext>
                  </a:extLst>
                </a:gridCol>
                <a:gridCol w="3864194">
                  <a:extLst>
                    <a:ext uri="{9D8B030D-6E8A-4147-A177-3AD203B41FA5}">
                      <a16:colId xmlns:a16="http://schemas.microsoft.com/office/drawing/2014/main" xmlns="" val="20001"/>
                    </a:ext>
                  </a:extLst>
                </a:gridCol>
              </a:tblGrid>
              <a:tr h="47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勤勉性</a:t>
                      </a: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が高い人の特徴</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勤勉性</a:t>
                      </a: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が低い人の特徴</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extLst>
                  <a:ext uri="{0D108BD9-81ED-4DB2-BD59-A6C34878D82A}">
                    <a16:rowId xmlns:a16="http://schemas.microsoft.com/office/drawing/2014/main" xmlns="" val="10000"/>
                  </a:ext>
                </a:extLst>
              </a:tr>
              <a:tr h="871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集中力が高い</a:t>
                      </a:r>
                      <a:endParaRPr kumimoji="0" lang="en-US" altLang="ja-JP" sz="2400" b="0" dirty="0">
                        <a:solidFill>
                          <a:schemeClr val="tx1"/>
                        </a:solidFill>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問題解決や目標達成に誠実に取り組む</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長期的に力を発揮</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注意散漫・飽きっぽい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行動力がある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rPr>
                        <a:t>臨機応変に対応できる</a:t>
                      </a:r>
                      <a:endParaRPr kumimoji="1" lang="en-US" altLang="ja-JP" sz="2400" b="0" dirty="0">
                        <a:solidFill>
                          <a:schemeClr val="tx1"/>
                        </a:solidFill>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rPr>
                        <a:t>短期的に力を発揮</a:t>
                      </a:r>
                    </a:p>
                  </a:txBody>
                  <a:tcPr/>
                </a:tc>
                <a:extLst>
                  <a:ext uri="{0D108BD9-81ED-4DB2-BD59-A6C34878D82A}">
                    <a16:rowId xmlns:a16="http://schemas.microsoft.com/office/drawing/2014/main" xmlns="" val="10001"/>
                  </a:ext>
                </a:extLst>
              </a:tr>
            </a:tbl>
          </a:graphicData>
        </a:graphic>
      </p:graphicFrame>
      <p:sp>
        <p:nvSpPr>
          <p:cNvPr id="10" name="正方形/長方形 9"/>
          <p:cNvSpPr/>
          <p:nvPr/>
        </p:nvSpPr>
        <p:spPr>
          <a:xfrm>
            <a:off x="188248" y="3390091"/>
            <a:ext cx="8645691" cy="830997"/>
          </a:xfrm>
          <a:prstGeom prst="rect">
            <a:avLst/>
          </a:prstGeom>
        </p:spPr>
        <p:txBody>
          <a:bodyPr wrap="square">
            <a:spAutoFit/>
          </a:bodyPr>
          <a:lstStyle/>
          <a:p>
            <a:r>
              <a:rPr kumimoji="0" lang="ja-JP" altLang="en-US" sz="2400" dirty="0">
                <a:solidFill>
                  <a:srgbClr val="555656"/>
                </a:solidFill>
                <a:latin typeface="HGS創英角ｺﾞｼｯｸUB" panose="020B0900000000000000" pitchFamily="50" charset="-128"/>
                <a:ea typeface="HGS創英角ｺﾞｼｯｸUB" panose="020B0900000000000000" pitchFamily="50" charset="-128"/>
              </a:rPr>
              <a:t>◇　誠実性・勤勉性→自己コントロール能力の高さをなどを示します</a:t>
            </a:r>
            <a:endParaRPr kumimoji="0" lang="ja-JP" altLang="ja-JP" sz="2400" dirty="0">
              <a:solidFill>
                <a:srgbClr val="00000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639156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15</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lvl="0"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４　ビックファイブアセスメントの活用</a:t>
            </a:r>
            <a:endParaRPr lang="en-US" altLang="ja-JP" sz="2800"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4" name="Rectangle 1"/>
          <p:cNvSpPr>
            <a:spLocks noChangeArrowheads="1"/>
          </p:cNvSpPr>
          <p:nvPr/>
        </p:nvSpPr>
        <p:spPr bwMode="auto">
          <a:xfrm>
            <a:off x="323528" y="264640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kumimoji="0" lang="ja-JP" altLang="ja-JP" sz="1800" dirty="0">
              <a:solidFill>
                <a:srgbClr val="000000"/>
              </a:solidFill>
            </a:endParaRPr>
          </a:p>
        </p:txBody>
      </p:sp>
      <p:sp>
        <p:nvSpPr>
          <p:cNvPr id="7" name="正方形/長方形 6"/>
          <p:cNvSpPr/>
          <p:nvPr/>
        </p:nvSpPr>
        <p:spPr>
          <a:xfrm>
            <a:off x="102772" y="772662"/>
            <a:ext cx="8645691" cy="830997"/>
          </a:xfrm>
          <a:prstGeom prst="rect">
            <a:avLst/>
          </a:prstGeom>
        </p:spPr>
        <p:txBody>
          <a:bodyPr wrap="square">
            <a:spAutoFit/>
          </a:bodyPr>
          <a:lstStyle/>
          <a:p>
            <a:r>
              <a:rPr kumimoji="0" lang="ja-JP" altLang="en-US" sz="2400" dirty="0">
                <a:solidFill>
                  <a:srgbClr val="555656"/>
                </a:solidFill>
                <a:latin typeface="HGS創英角ｺﾞｼｯｸUB" panose="020B0900000000000000" pitchFamily="50" charset="-128"/>
                <a:ea typeface="HGS創英角ｺﾞｼｯｸUB" panose="020B0900000000000000" pitchFamily="50" charset="-128"/>
              </a:rPr>
              <a:t>外向性→外向性は、ポジティブなことへの感情の反応を表します。</a:t>
            </a:r>
            <a:endParaRPr kumimoji="0" lang="ja-JP" altLang="ja-JP" sz="2400" dirty="0">
              <a:solidFill>
                <a:srgbClr val="000000"/>
              </a:solidFill>
              <a:latin typeface="HGS創英角ｺﾞｼｯｸUB" panose="020B0900000000000000" pitchFamily="50" charset="-128"/>
              <a:ea typeface="HGS創英角ｺﾞｼｯｸUB"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117939646"/>
              </p:ext>
            </p:extLst>
          </p:nvPr>
        </p:nvGraphicFramePr>
        <p:xfrm>
          <a:off x="323528" y="1632585"/>
          <a:ext cx="7728388" cy="2012439"/>
        </p:xfrm>
        <a:graphic>
          <a:graphicData uri="http://schemas.openxmlformats.org/drawingml/2006/table">
            <a:tbl>
              <a:tblPr firstRow="1" bandRow="1">
                <a:tableStyleId>{5C22544A-7EE6-4342-B048-85BDC9FD1C3A}</a:tableStyleId>
              </a:tblPr>
              <a:tblGrid>
                <a:gridCol w="3864194">
                  <a:extLst>
                    <a:ext uri="{9D8B030D-6E8A-4147-A177-3AD203B41FA5}">
                      <a16:colId xmlns:a16="http://schemas.microsoft.com/office/drawing/2014/main" xmlns="" val="20000"/>
                    </a:ext>
                  </a:extLst>
                </a:gridCol>
                <a:gridCol w="3864194">
                  <a:extLst>
                    <a:ext uri="{9D8B030D-6E8A-4147-A177-3AD203B41FA5}">
                      <a16:colId xmlns:a16="http://schemas.microsoft.com/office/drawing/2014/main" xmlns="" val="20001"/>
                    </a:ext>
                  </a:extLst>
                </a:gridCol>
              </a:tblGrid>
              <a:tr h="4579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外向</a:t>
                      </a: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性が高い人の特徴</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外向</a:t>
                      </a: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性が低い人の特徴</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extLst>
                  <a:ext uri="{0D108BD9-81ED-4DB2-BD59-A6C34878D82A}">
                    <a16:rowId xmlns:a16="http://schemas.microsoft.com/office/drawing/2014/main" xmlns="" val="10000"/>
                  </a:ext>
                </a:extLst>
              </a:tr>
              <a:tr h="846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HG創英角ｺﾞｼｯｸUB" panose="020B0909000000000000" pitchFamily="49" charset="-128"/>
                          <a:ea typeface="HG創英角ｺﾞｼｯｸUB" panose="020B0909000000000000" pitchFamily="49" charset="-128"/>
                        </a:rPr>
                        <a:t>コミュニケーション力が高い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dirty="0">
                        <a:solidFill>
                          <a:schemeClr val="tx1"/>
                        </a:solidFill>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rPr>
                        <a:t>活動的、饒舌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HG創英角ｺﾞｼｯｸUB" panose="020B0909000000000000" pitchFamily="49" charset="-128"/>
                          <a:ea typeface="HG創英角ｺﾞｼｯｸUB" panose="020B0909000000000000" pitchFamily="49" charset="-128"/>
                        </a:rPr>
                        <a:t>物事を冷静に考察する力に優れる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rPr>
                        <a:t>人見知り</a:t>
                      </a:r>
                    </a:p>
                  </a:txBody>
                  <a:tcPr/>
                </a:tc>
                <a:extLst>
                  <a:ext uri="{0D108BD9-81ED-4DB2-BD59-A6C34878D82A}">
                    <a16:rowId xmlns:a16="http://schemas.microsoft.com/office/drawing/2014/main" xmlns=""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314837546"/>
              </p:ext>
            </p:extLst>
          </p:nvPr>
        </p:nvGraphicFramePr>
        <p:xfrm>
          <a:off x="323528" y="4512905"/>
          <a:ext cx="7728388" cy="2012439"/>
        </p:xfrm>
        <a:graphic>
          <a:graphicData uri="http://schemas.openxmlformats.org/drawingml/2006/table">
            <a:tbl>
              <a:tblPr firstRow="1" bandRow="1">
                <a:tableStyleId>{5C22544A-7EE6-4342-B048-85BDC9FD1C3A}</a:tableStyleId>
              </a:tblPr>
              <a:tblGrid>
                <a:gridCol w="3864194">
                  <a:extLst>
                    <a:ext uri="{9D8B030D-6E8A-4147-A177-3AD203B41FA5}">
                      <a16:colId xmlns:a16="http://schemas.microsoft.com/office/drawing/2014/main" xmlns="" val="20000"/>
                    </a:ext>
                  </a:extLst>
                </a:gridCol>
                <a:gridCol w="3864194">
                  <a:extLst>
                    <a:ext uri="{9D8B030D-6E8A-4147-A177-3AD203B41FA5}">
                      <a16:colId xmlns:a16="http://schemas.microsoft.com/office/drawing/2014/main" xmlns="" val="20001"/>
                    </a:ext>
                  </a:extLst>
                </a:gridCol>
              </a:tblGrid>
              <a:tr h="4579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神経性傾向</a:t>
                      </a: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が高い人の特徴</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神経性傾向</a:t>
                      </a:r>
                      <a:r>
                        <a:rPr kumimoji="0" lang="ja-JP" altLang="ja-JP" sz="2400" b="0" dirty="0">
                          <a:solidFill>
                            <a:schemeClr val="tx1"/>
                          </a:solidFill>
                          <a:latin typeface="HG創英角ｺﾞｼｯｸUB" panose="020B0909000000000000" pitchFamily="49" charset="-128"/>
                          <a:ea typeface="HG創英角ｺﾞｼｯｸUB" panose="020B0909000000000000" pitchFamily="49" charset="-128"/>
                        </a:rPr>
                        <a:t>が低い人の特徴</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extLst>
                  <a:ext uri="{0D108BD9-81ED-4DB2-BD59-A6C34878D82A}">
                    <a16:rowId xmlns:a16="http://schemas.microsoft.com/office/drawing/2014/main" xmlns="" val="10000"/>
                  </a:ext>
                </a:extLst>
              </a:tr>
              <a:tr h="846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洞察力に優れている。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繊細な気配り</a:t>
                      </a:r>
                      <a:r>
                        <a:rPr kumimoji="0" lang="en-US" altLang="ja-JP" sz="2400" b="0" dirty="0">
                          <a:solidFill>
                            <a:schemeClr val="tx1"/>
                          </a:solidFill>
                          <a:latin typeface="HG創英角ｺﾞｼｯｸUB" panose="020B0909000000000000" pitchFamily="49" charset="-128"/>
                          <a:ea typeface="HG創英角ｺﾞｼｯｸUB" panose="020B0909000000000000" pitchFamily="49" charset="-128"/>
                        </a:rPr>
                        <a:t>(</a:t>
                      </a: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空気を読む</a:t>
                      </a:r>
                      <a:r>
                        <a:rPr kumimoji="0" lang="en-US" altLang="ja-JP" sz="2400" b="0" dirty="0">
                          <a:solidFill>
                            <a:schemeClr val="tx1"/>
                          </a:solidFill>
                          <a:latin typeface="HG創英角ｺﾞｼｯｸUB" panose="020B0909000000000000" pitchFamily="49" charset="-128"/>
                          <a:ea typeface="HG創英角ｺﾞｼｯｸUB" panose="020B0909000000000000" pitchFamily="49" charset="-128"/>
                        </a:rPr>
                        <a:t>)</a:t>
                      </a:r>
                      <a:endPar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動揺しやすい</a:t>
                      </a:r>
                      <a:endParaRPr kumimoji="0" lang="en-US" altLang="ja-JP" sz="2400" b="0" dirty="0">
                        <a:solidFill>
                          <a:schemeClr val="tx1"/>
                        </a:solidFill>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メンタルが弱い人</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冷静に判断ができる。温和、頼れる存在</a:t>
                      </a:r>
                      <a:endParaRPr kumimoji="0" lang="en-US" altLang="ja-JP" sz="2400" b="0" dirty="0">
                        <a:solidFill>
                          <a:schemeClr val="tx1"/>
                        </a:solidFill>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危険に気付くのが遅い</a:t>
                      </a:r>
                      <a:endParaRPr kumimoji="0" lang="en-US" altLang="ja-JP" sz="2400" b="0" dirty="0">
                        <a:solidFill>
                          <a:schemeClr val="tx1"/>
                        </a:solidFill>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dirty="0">
                          <a:solidFill>
                            <a:schemeClr val="tx1"/>
                          </a:solidFill>
                          <a:latin typeface="HG創英角ｺﾞｼｯｸUB" panose="020B0909000000000000" pitchFamily="49" charset="-128"/>
                          <a:ea typeface="HG創英角ｺﾞｼｯｸUB" panose="020B0909000000000000" pitchFamily="49" charset="-128"/>
                        </a:rPr>
                        <a:t>メンタルが強い人</a:t>
                      </a:r>
                      <a:endParaRPr kumimoji="1" lang="ja-JP" altLang="en-US" sz="2400" b="0" dirty="0">
                        <a:solidFill>
                          <a:schemeClr val="tx1"/>
                        </a:solidFill>
                        <a:latin typeface="HG創英角ｺﾞｼｯｸUB" panose="020B0909000000000000" pitchFamily="49" charset="-128"/>
                        <a:ea typeface="HG創英角ｺﾞｼｯｸUB" panose="020B0909000000000000" pitchFamily="49" charset="-128"/>
                      </a:endParaRPr>
                    </a:p>
                  </a:txBody>
                  <a:tcPr/>
                </a:tc>
                <a:extLst>
                  <a:ext uri="{0D108BD9-81ED-4DB2-BD59-A6C34878D82A}">
                    <a16:rowId xmlns:a16="http://schemas.microsoft.com/office/drawing/2014/main" xmlns="" val="10001"/>
                  </a:ext>
                </a:extLst>
              </a:tr>
            </a:tbl>
          </a:graphicData>
        </a:graphic>
      </p:graphicFrame>
      <p:sp>
        <p:nvSpPr>
          <p:cNvPr id="13" name="正方形/長方形 12"/>
          <p:cNvSpPr/>
          <p:nvPr/>
        </p:nvSpPr>
        <p:spPr>
          <a:xfrm>
            <a:off x="55584" y="3728924"/>
            <a:ext cx="9088416" cy="461665"/>
          </a:xfrm>
          <a:prstGeom prst="rect">
            <a:avLst/>
          </a:prstGeom>
        </p:spPr>
        <p:txBody>
          <a:bodyPr wrap="square">
            <a:spAutoFit/>
          </a:bodyPr>
          <a:lstStyle/>
          <a:p>
            <a:r>
              <a:rPr kumimoji="0" lang="ja-JP" altLang="en-US" sz="2400" dirty="0">
                <a:solidFill>
                  <a:srgbClr val="FF0000"/>
                </a:solidFill>
                <a:latin typeface="HGS創英角ｺﾞｼｯｸUB" panose="020B0900000000000000" pitchFamily="50" charset="-128"/>
                <a:ea typeface="HGS創英角ｺﾞｼｯｸUB" panose="020B0900000000000000" pitchFamily="50" charset="-128"/>
              </a:rPr>
              <a:t>情緒安定性</a:t>
            </a:r>
            <a:r>
              <a:rPr kumimoji="0" lang="ja-JP" altLang="en-US" sz="2400" dirty="0">
                <a:solidFill>
                  <a:srgbClr val="555656"/>
                </a:solidFill>
                <a:latin typeface="HGS創英角ｺﾞｼｯｸUB" panose="020B0900000000000000" pitchFamily="50" charset="-128"/>
                <a:ea typeface="HGS創英角ｺﾞｼｯｸUB" panose="020B0900000000000000" pitchFamily="50" charset="-128"/>
              </a:rPr>
              <a:t>→</a:t>
            </a:r>
            <a:r>
              <a:rPr lang="ja-JP" altLang="en-US" sz="2400" dirty="0">
                <a:solidFill>
                  <a:srgbClr val="000000"/>
                </a:solidFill>
                <a:latin typeface="HGS創英角ｺﾞｼｯｸUB" panose="020B0900000000000000" pitchFamily="50" charset="-128"/>
                <a:ea typeface="HGS創英角ｺﾞｼｯｸUB" panose="020B0900000000000000" pitchFamily="50" charset="-128"/>
              </a:rPr>
              <a:t>ネガティブなことへの感情の反応を示しています。</a:t>
            </a:r>
            <a:endParaRPr kumimoji="0" lang="ja-JP" altLang="ja-JP" sz="2400" dirty="0">
              <a:solidFill>
                <a:srgbClr val="00000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828782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16</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134607" y="9324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５　ＰＯＤ出力帳票</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cxnSp>
        <p:nvCxnSpPr>
          <p:cNvPr id="10" name="直線コネクタ 9">
            <a:extLst>
              <a:ext uri="{FF2B5EF4-FFF2-40B4-BE49-F238E27FC236}">
                <a16:creationId xmlns:a16="http://schemas.microsoft.com/office/drawing/2014/main" xmlns="" id="{0E185ACB-B1AB-4801-8E56-7A10213ED457}"/>
              </a:ext>
            </a:extLst>
          </p:cNvPr>
          <p:cNvCxnSpPr>
            <a:cxnSpLocks/>
          </p:cNvCxnSpPr>
          <p:nvPr/>
        </p:nvCxnSpPr>
        <p:spPr>
          <a:xfrm>
            <a:off x="689719" y="663293"/>
            <a:ext cx="8241871" cy="0"/>
          </a:xfrm>
          <a:prstGeom prst="line">
            <a:avLst/>
          </a:prstGeom>
          <a:noFill/>
          <a:ln w="19050" cap="flat" cmpd="sng" algn="ctr">
            <a:solidFill>
              <a:sysClr val="windowText" lastClr="000000"/>
            </a:solidFill>
            <a:prstDash val="solid"/>
            <a:miter lim="800000"/>
          </a:ln>
          <a:effectLst/>
        </p:spPr>
      </p:cxnSp>
      <p:pic>
        <p:nvPicPr>
          <p:cNvPr id="12" name="図 11">
            <a:extLst>
              <a:ext uri="{FF2B5EF4-FFF2-40B4-BE49-F238E27FC236}">
                <a16:creationId xmlns:a16="http://schemas.microsoft.com/office/drawing/2014/main" xmlns="" id="{384F4D6B-1612-426D-9F1D-7FD09055F128}"/>
              </a:ext>
            </a:extLst>
          </p:cNvPr>
          <p:cNvPicPr>
            <a:picLocks noChangeAspect="1"/>
          </p:cNvPicPr>
          <p:nvPr/>
        </p:nvPicPr>
        <p:blipFill rotWithShape="1">
          <a:blip r:embed="rId3"/>
          <a:srcRect l="5625" t="46016" r="10734" b="24171"/>
          <a:stretch/>
        </p:blipFill>
        <p:spPr>
          <a:xfrm>
            <a:off x="215870" y="2102136"/>
            <a:ext cx="8476904" cy="1927629"/>
          </a:xfrm>
          <a:prstGeom prst="rect">
            <a:avLst/>
          </a:prstGeom>
        </p:spPr>
      </p:pic>
      <p:graphicFrame>
        <p:nvGraphicFramePr>
          <p:cNvPr id="13" name="表 12">
            <a:extLst>
              <a:ext uri="{FF2B5EF4-FFF2-40B4-BE49-F238E27FC236}">
                <a16:creationId xmlns:a16="http://schemas.microsoft.com/office/drawing/2014/main" xmlns="" id="{A7CF4A2A-CFBD-408A-89E2-C1766DB7C0B0}"/>
              </a:ext>
            </a:extLst>
          </p:cNvPr>
          <p:cNvGraphicFramePr>
            <a:graphicFrameLocks noGrp="1"/>
          </p:cNvGraphicFramePr>
          <p:nvPr>
            <p:extLst>
              <p:ext uri="{D42A27DB-BD31-4B8C-83A1-F6EECF244321}">
                <p14:modId xmlns:p14="http://schemas.microsoft.com/office/powerpoint/2010/main" val="2634507801"/>
              </p:ext>
            </p:extLst>
          </p:nvPr>
        </p:nvGraphicFramePr>
        <p:xfrm>
          <a:off x="316932" y="4142318"/>
          <a:ext cx="8476904" cy="2239010"/>
        </p:xfrm>
        <a:graphic>
          <a:graphicData uri="http://schemas.openxmlformats.org/drawingml/2006/table">
            <a:tbl>
              <a:tblPr/>
              <a:tblGrid>
                <a:gridCol w="1246604">
                  <a:extLst>
                    <a:ext uri="{9D8B030D-6E8A-4147-A177-3AD203B41FA5}">
                      <a16:colId xmlns:a16="http://schemas.microsoft.com/office/drawing/2014/main" xmlns="" val="2610448779"/>
                    </a:ext>
                  </a:extLst>
                </a:gridCol>
                <a:gridCol w="1879282">
                  <a:extLst>
                    <a:ext uri="{9D8B030D-6E8A-4147-A177-3AD203B41FA5}">
                      <a16:colId xmlns:a16="http://schemas.microsoft.com/office/drawing/2014/main" xmlns="" val="334393407"/>
                    </a:ext>
                  </a:extLst>
                </a:gridCol>
                <a:gridCol w="5351018">
                  <a:extLst>
                    <a:ext uri="{9D8B030D-6E8A-4147-A177-3AD203B41FA5}">
                      <a16:colId xmlns:a16="http://schemas.microsoft.com/office/drawing/2014/main" xmlns="" val="1389338030"/>
                    </a:ext>
                  </a:extLst>
                </a:gridCol>
              </a:tblGrid>
              <a:tr h="260131">
                <a:tc rowSpan="2" gridSpan="2">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ctr" fontAlgn="ctr"/>
                      <a:r>
                        <a:rPr lang="ja-JP" altLang="en-US" sz="1800" b="0" u="none" strike="noStrike" dirty="0">
                          <a:effectLst/>
                          <a:latin typeface="HG創英角ｺﾞｼｯｸUB" panose="020B0909000000000000" pitchFamily="49" charset="-128"/>
                          <a:ea typeface="HG創英角ｺﾞｼｯｸUB" panose="020B0909000000000000" pitchFamily="49" charset="-128"/>
                        </a:rPr>
                        <a:t>パーソナリティ基盤因子</a:t>
                      </a:r>
                      <a:endParaRPr lang="ja-JP" altLang="en-US" sz="1800" b="0" i="0" u="none" strike="noStrike" dirty="0">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rowSpan="2"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ctr" fontAlgn="b"/>
                      <a:r>
                        <a:rPr lang="ja-JP" altLang="en-US" sz="1800" b="0" u="none" strike="noStrike" dirty="0">
                          <a:effectLst/>
                          <a:latin typeface="HG創英角ｺﾞｼｯｸUB" panose="020B0909000000000000" pitchFamily="49" charset="-128"/>
                          <a:ea typeface="HG創英角ｺﾞｼｯｸUB" panose="020B0909000000000000" pitchFamily="49" charset="-128"/>
                        </a:rPr>
                        <a:t>説明</a:t>
                      </a:r>
                      <a:endParaRPr lang="ja-JP" altLang="en-US" sz="1800" b="0" i="0" u="none" strike="noStrike" dirty="0">
                        <a:effectLst/>
                        <a:latin typeface="HG創英角ｺﾞｼｯｸUB" panose="020B0909000000000000" pitchFamily="49" charset="-128"/>
                        <a:ea typeface="HG創英角ｺﾞｼｯｸUB" panose="020B0909000000000000" pitchFamily="49" charset="-128"/>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879665652"/>
                  </a:ext>
                </a:extLst>
              </a:tr>
              <a:tr h="260131">
                <a:tc gridSpan="2" vMerge="1">
                  <a:txBody>
                    <a:bodyPr/>
                    <a:lstStyle/>
                    <a:p>
                      <a:endParaRPr kumimoji="1" lang="ja-JP" altLang="en-US"/>
                    </a:p>
                  </a:txBody>
                  <a:tcPr/>
                </a:tc>
                <a:tc hMerge="1"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ctr" fontAlgn="b"/>
                      <a:r>
                        <a:rPr lang="ja-JP" altLang="en-US" sz="1800" b="0" u="none" strike="noStrike">
                          <a:effectLst/>
                          <a:latin typeface="HG創英角ｺﾞｼｯｸUB" panose="020B0909000000000000" pitchFamily="49" charset="-128"/>
                          <a:ea typeface="HG創英角ｺﾞｼｯｸUB" panose="020B0909000000000000" pitchFamily="49" charset="-128"/>
                        </a:rPr>
                        <a:t>左寄り（低</a:t>
                      </a:r>
                      <a:r>
                        <a:rPr lang="en-US" sz="1800" b="0" u="none" strike="noStrike">
                          <a:effectLst/>
                          <a:latin typeface="HG創英角ｺﾞｼｯｸUB" panose="020B0909000000000000" pitchFamily="49" charset="-128"/>
                          <a:ea typeface="HG創英角ｺﾞｼｯｸUB" panose="020B0909000000000000" pitchFamily="49" charset="-128"/>
                        </a:rPr>
                        <a:t>Level）　　⇔　　　</a:t>
                      </a:r>
                      <a:r>
                        <a:rPr lang="ja-JP" altLang="en-US" sz="1800" b="0" u="none" strike="noStrike">
                          <a:effectLst/>
                          <a:latin typeface="HG創英角ｺﾞｼｯｸUB" panose="020B0909000000000000" pitchFamily="49" charset="-128"/>
                          <a:ea typeface="HG創英角ｺﾞｼｯｸUB" panose="020B0909000000000000" pitchFamily="49" charset="-128"/>
                        </a:rPr>
                        <a:t>右寄り（高</a:t>
                      </a:r>
                      <a:r>
                        <a:rPr lang="en-US" sz="1800" b="0" u="none" strike="noStrike">
                          <a:effectLst/>
                          <a:latin typeface="HG創英角ｺﾞｼｯｸUB" panose="020B0909000000000000" pitchFamily="49" charset="-128"/>
                          <a:ea typeface="HG創英角ｺﾞｼｯｸUB" panose="020B0909000000000000" pitchFamily="49" charset="-128"/>
                        </a:rPr>
                        <a:t>Level）</a:t>
                      </a:r>
                      <a:endParaRPr lang="en-US" sz="1800" b="0" i="0" u="none" strike="noStrike">
                        <a:effectLst/>
                        <a:latin typeface="HG創英角ｺﾞｼｯｸUB" panose="020B0909000000000000" pitchFamily="49" charset="-128"/>
                        <a:ea typeface="HG創英角ｺﾞｼｯｸUB" panose="020B0909000000000000" pitchFamily="49" charset="-128"/>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662748620"/>
                  </a:ext>
                </a:extLst>
              </a:tr>
              <a:tr h="260131">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ctr" fontAlgn="b"/>
                      <a:r>
                        <a:rPr lang="ja-JP" altLang="en-US" sz="1800" b="0" u="none" strike="noStrike">
                          <a:effectLst/>
                          <a:latin typeface="HG創英角ｺﾞｼｯｸUB" panose="020B0909000000000000" pitchFamily="49" charset="-128"/>
                          <a:ea typeface="HG創英角ｺﾞｼｯｸUB" panose="020B0909000000000000" pitchFamily="49" charset="-128"/>
                        </a:rPr>
                        <a:t>外向</a:t>
                      </a:r>
                      <a:endParaRPr lang="ja-JP" altLang="en-US" sz="1800" b="0" i="0" u="none" strike="noStrike">
                        <a:effectLst/>
                        <a:latin typeface="HG創英角ｺﾞｼｯｸUB" panose="020B0909000000000000" pitchFamily="49" charset="-128"/>
                        <a:ea typeface="HG創英角ｺﾞｼｯｸUB" panose="020B0909000000000000" pitchFamily="49" charset="-128"/>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1800" b="0" u="none" strike="noStrike" dirty="0">
                          <a:solidFill>
                            <a:srgbClr val="FF0000"/>
                          </a:solidFill>
                          <a:effectLst/>
                          <a:latin typeface="HG創英角ｺﾞｼｯｸUB" panose="020B0909000000000000" pitchFamily="49" charset="-128"/>
                          <a:ea typeface="HG創英角ｺﾞｼｯｸUB" panose="020B0909000000000000" pitchFamily="49" charset="-128"/>
                        </a:rPr>
                        <a:t>人づきあいのよさ</a:t>
                      </a:r>
                      <a:endParaRPr lang="ja-JP" altLang="en-US" sz="1800" b="0" i="0" u="none" strike="noStrike" dirty="0">
                        <a:solidFill>
                          <a:srgbClr val="FF0000"/>
                        </a:solidFill>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1800" b="0" u="none" strike="noStrike">
                          <a:effectLst/>
                          <a:latin typeface="HG創英角ｺﾞｼｯｸUB" panose="020B0909000000000000" pitchFamily="49" charset="-128"/>
                          <a:ea typeface="HG創英角ｺﾞｼｯｸUB" panose="020B0909000000000000" pitchFamily="49" charset="-128"/>
                        </a:rPr>
                        <a:t>内向的で、非社交的　⇔　外向的で、社交的</a:t>
                      </a:r>
                      <a:endParaRPr lang="ja-JP" altLang="en-US" sz="1800" b="0" i="0" u="none" strike="noStrike">
                        <a:solidFill>
                          <a:srgbClr val="000000"/>
                        </a:solidFill>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4284152755"/>
                  </a:ext>
                </a:extLst>
              </a:tr>
              <a:tr h="260131">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ctr" fontAlgn="b"/>
                      <a:r>
                        <a:rPr lang="ja-JP" altLang="en-US" sz="1800" b="0" u="none" strike="noStrike">
                          <a:effectLst/>
                          <a:latin typeface="HG創英角ｺﾞｼｯｸUB" panose="020B0909000000000000" pitchFamily="49" charset="-128"/>
                          <a:ea typeface="HG創英角ｺﾞｼｯｸUB" panose="020B0909000000000000" pitchFamily="49" charset="-128"/>
                        </a:rPr>
                        <a:t>不安</a:t>
                      </a:r>
                      <a:endParaRPr lang="ja-JP" altLang="en-US" sz="1800" b="0" i="0" u="none" strike="noStrike">
                        <a:effectLst/>
                        <a:latin typeface="HG創英角ｺﾞｼｯｸUB" panose="020B0909000000000000" pitchFamily="49" charset="-128"/>
                        <a:ea typeface="HG創英角ｺﾞｼｯｸUB" panose="020B0909000000000000" pitchFamily="49" charset="-128"/>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1800" b="0" u="none" strike="noStrike" dirty="0">
                          <a:solidFill>
                            <a:srgbClr val="FF0000"/>
                          </a:solidFill>
                          <a:effectLst/>
                          <a:latin typeface="HG創英角ｺﾞｼｯｸUB" panose="020B0909000000000000" pitchFamily="49" charset="-128"/>
                          <a:ea typeface="HG創英角ｺﾞｼｯｸUB" panose="020B0909000000000000" pitchFamily="49" charset="-128"/>
                        </a:rPr>
                        <a:t>動揺のしやすさ</a:t>
                      </a:r>
                      <a:endParaRPr lang="ja-JP" altLang="en-US" sz="1800" b="0" i="0" u="none" strike="noStrike" dirty="0">
                        <a:solidFill>
                          <a:srgbClr val="FF0000"/>
                        </a:solidFill>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1800" b="0" u="none" strike="noStrike" dirty="0">
                          <a:effectLst/>
                          <a:latin typeface="HG創英角ｺﾞｼｯｸUB" panose="020B0909000000000000" pitchFamily="49" charset="-128"/>
                          <a:ea typeface="HG創英角ｺﾞｼｯｸUB" panose="020B0909000000000000" pitchFamily="49" charset="-128"/>
                        </a:rPr>
                        <a:t>低不安で、動揺しない　⇔　高不安で、動揺しやすい</a:t>
                      </a:r>
                      <a:endParaRPr lang="ja-JP" altLang="en-US" sz="18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2724615800"/>
                  </a:ext>
                </a:extLst>
              </a:tr>
              <a:tr h="260131">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ctr" fontAlgn="ctr"/>
                      <a:r>
                        <a:rPr lang="ja-JP" altLang="en-US" sz="1800" b="0" u="none" strike="noStrike">
                          <a:effectLst/>
                          <a:latin typeface="HG創英角ｺﾞｼｯｸUB" panose="020B0909000000000000" pitchFamily="49" charset="-128"/>
                          <a:ea typeface="HG創英角ｺﾞｼｯｸUB" panose="020B0909000000000000" pitchFamily="49" charset="-128"/>
                        </a:rPr>
                        <a:t>意志</a:t>
                      </a:r>
                      <a:endParaRPr lang="ja-JP" altLang="en-US" sz="1800" b="0" i="0" u="none" strike="noStrike">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1800" b="0" u="none" strike="noStrike" dirty="0">
                          <a:solidFill>
                            <a:srgbClr val="FF0000"/>
                          </a:solidFill>
                          <a:effectLst/>
                          <a:latin typeface="HG創英角ｺﾞｼｯｸUB" panose="020B0909000000000000" pitchFamily="49" charset="-128"/>
                          <a:ea typeface="HG創英角ｺﾞｼｯｸUB" panose="020B0909000000000000" pitchFamily="49" charset="-128"/>
                        </a:rPr>
                        <a:t>意志の固さ</a:t>
                      </a:r>
                      <a:endParaRPr lang="ja-JP" altLang="en-US" sz="1800" b="0" i="0" u="none" strike="noStrike" dirty="0">
                        <a:solidFill>
                          <a:srgbClr val="FF0000"/>
                        </a:solidFill>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1800" b="0" u="none" strike="noStrike" dirty="0">
                          <a:effectLst/>
                          <a:latin typeface="HG創英角ｺﾞｼｯｸUB" panose="020B0909000000000000" pitchFamily="49" charset="-128"/>
                          <a:ea typeface="HG創英角ｺﾞｼｯｸUB" panose="020B0909000000000000" pitchFamily="49" charset="-128"/>
                        </a:rPr>
                        <a:t>受容的で、寛大　⇔　頑固で、意志の固い</a:t>
                      </a:r>
                      <a:endParaRPr lang="ja-JP" altLang="en-US" sz="18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1530498737"/>
                  </a:ext>
                </a:extLst>
              </a:tr>
              <a:tr h="260131">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ctr" fontAlgn="b"/>
                      <a:r>
                        <a:rPr lang="ja-JP" altLang="en-US" sz="1800" b="0" u="none" strike="noStrike">
                          <a:effectLst/>
                          <a:latin typeface="HG創英角ｺﾞｼｯｸUB" panose="020B0909000000000000" pitchFamily="49" charset="-128"/>
                          <a:ea typeface="HG創英角ｺﾞｼｯｸUB" panose="020B0909000000000000" pitchFamily="49" charset="-128"/>
                        </a:rPr>
                        <a:t>独立</a:t>
                      </a:r>
                      <a:endParaRPr lang="ja-JP" altLang="en-US" sz="1800" b="0" i="0" u="none" strike="noStrike">
                        <a:effectLst/>
                        <a:latin typeface="HG創英角ｺﾞｼｯｸUB" panose="020B0909000000000000" pitchFamily="49" charset="-128"/>
                        <a:ea typeface="HG創英角ｺﾞｼｯｸUB" panose="020B0909000000000000" pitchFamily="49" charset="-128"/>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1800" b="0" u="none" strike="noStrike" dirty="0">
                          <a:solidFill>
                            <a:srgbClr val="FF0000"/>
                          </a:solidFill>
                          <a:effectLst/>
                          <a:latin typeface="HG創英角ｺﾞｼｯｸUB" panose="020B0909000000000000" pitchFamily="49" charset="-128"/>
                          <a:ea typeface="HG創英角ｺﾞｼｯｸUB" panose="020B0909000000000000" pitchFamily="49" charset="-128"/>
                        </a:rPr>
                        <a:t>影響の受けにくさ</a:t>
                      </a:r>
                      <a:endParaRPr lang="ja-JP" altLang="en-US" sz="1800" b="0" i="0" u="none" strike="noStrike" dirty="0">
                        <a:solidFill>
                          <a:srgbClr val="FF0000"/>
                        </a:solidFill>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1800" b="0" u="none" strike="noStrike">
                          <a:effectLst/>
                          <a:latin typeface="HG創英角ｺﾞｼｯｸUB" panose="020B0909000000000000" pitchFamily="49" charset="-128"/>
                          <a:ea typeface="HG創英角ｺﾞｼｯｸUB" panose="020B0909000000000000" pitchFamily="49" charset="-128"/>
                        </a:rPr>
                        <a:t>同意しやすく、楽観的 ⇔　説得的で、功利志向</a:t>
                      </a:r>
                      <a:endParaRPr lang="ja-JP" altLang="en-US" sz="1800" b="0" i="0" u="none" strike="noStrike">
                        <a:solidFill>
                          <a:srgbClr val="000000"/>
                        </a:solidFill>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1211827331"/>
                  </a:ext>
                </a:extLst>
              </a:tr>
              <a:tr h="260131">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ctr" fontAlgn="b"/>
                      <a:r>
                        <a:rPr lang="ja-JP" altLang="en-US" sz="1800" b="0" u="none" strike="noStrike">
                          <a:effectLst/>
                          <a:latin typeface="HG創英角ｺﾞｼｯｸUB" panose="020B0909000000000000" pitchFamily="49" charset="-128"/>
                          <a:ea typeface="HG創英角ｺﾞｼｯｸUB" panose="020B0909000000000000" pitchFamily="49" charset="-128"/>
                        </a:rPr>
                        <a:t>自制</a:t>
                      </a:r>
                      <a:endParaRPr lang="ja-JP" altLang="en-US" sz="1800" b="0" i="0" u="none" strike="noStrike">
                        <a:effectLst/>
                        <a:latin typeface="HG創英角ｺﾞｼｯｸUB" panose="020B0909000000000000" pitchFamily="49" charset="-128"/>
                        <a:ea typeface="HG創英角ｺﾞｼｯｸUB" panose="020B0909000000000000" pitchFamily="49" charset="-128"/>
                      </a:endParaRPr>
                    </a:p>
                  </a:txBody>
                  <a:tcPr marL="6350" marR="6350" marT="635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1800" b="0" u="none" strike="noStrike" dirty="0">
                          <a:solidFill>
                            <a:srgbClr val="FF0000"/>
                          </a:solidFill>
                          <a:effectLst/>
                          <a:latin typeface="HG創英角ｺﾞｼｯｸUB" panose="020B0909000000000000" pitchFamily="49" charset="-128"/>
                          <a:ea typeface="HG創英角ｺﾞｼｯｸUB" panose="020B0909000000000000" pitchFamily="49" charset="-128"/>
                        </a:rPr>
                        <a:t>抑制の効きやすさ</a:t>
                      </a:r>
                      <a:endParaRPr lang="ja-JP" altLang="en-US" sz="1800" b="0" i="0" u="none" strike="noStrike" dirty="0">
                        <a:solidFill>
                          <a:srgbClr val="FF0000"/>
                        </a:solidFill>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l" fontAlgn="ctr"/>
                      <a:r>
                        <a:rPr lang="ja-JP" altLang="en-US" sz="1800" b="0" u="none" strike="noStrike" dirty="0">
                          <a:effectLst/>
                          <a:latin typeface="HG創英角ｺﾞｼｯｸUB" panose="020B0909000000000000" pitchFamily="49" charset="-128"/>
                          <a:ea typeface="HG創英角ｺﾞｼｯｸUB" panose="020B0909000000000000" pitchFamily="49" charset="-128"/>
                        </a:rPr>
                        <a:t>抑制が効かず、衝動的　⇔　自制が効き、冷静</a:t>
                      </a:r>
                      <a:endParaRPr lang="ja-JP" altLang="en-US" sz="18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1356210175"/>
                  </a:ext>
                </a:extLst>
              </a:tr>
            </a:tbl>
          </a:graphicData>
        </a:graphic>
      </p:graphicFrame>
      <p:sp>
        <p:nvSpPr>
          <p:cNvPr id="18" name="テキスト ボックス 17">
            <a:extLst>
              <a:ext uri="{FF2B5EF4-FFF2-40B4-BE49-F238E27FC236}">
                <a16:creationId xmlns:a16="http://schemas.microsoft.com/office/drawing/2014/main" xmlns="" id="{9E783394-A8D5-4EBC-825F-28DBF53FA449}"/>
              </a:ext>
            </a:extLst>
          </p:cNvPr>
          <p:cNvSpPr txBox="1"/>
          <p:nvPr/>
        </p:nvSpPr>
        <p:spPr>
          <a:xfrm>
            <a:off x="316932" y="727728"/>
            <a:ext cx="8274780" cy="1015663"/>
          </a:xfrm>
          <a:prstGeom prst="rect">
            <a:avLst/>
          </a:prstGeom>
          <a:noFill/>
        </p:spPr>
        <p:txBody>
          <a:bodyPr wrap="square" rtlCol="0">
            <a:spAutoFit/>
          </a:bodyPr>
          <a:lstStyle/>
          <a:p>
            <a:pPr eaLnBrk="1" fontAlgn="auto" hangingPunct="1">
              <a:spcBef>
                <a:spcPts val="0"/>
              </a:spcBef>
              <a:spcAft>
                <a:spcPts val="0"/>
              </a:spcAft>
            </a:pPr>
            <a:r>
              <a:rPr lang="ja-JP" altLang="en-US" sz="2800" dirty="0">
                <a:latin typeface="HGS創英角ｺﾞｼｯｸUB" panose="020B0900000000000000" pitchFamily="50" charset="-128"/>
                <a:ea typeface="HGS創英角ｺﾞｼｯｸUB" panose="020B0900000000000000" pitchFamily="50" charset="-128"/>
              </a:rPr>
              <a:t>ビックファイブアセスメントによる分析結果は</a:t>
            </a:r>
          </a:p>
          <a:p>
            <a:pPr eaLnBrk="1" fontAlgn="auto" hangingPunct="1">
              <a:spcBef>
                <a:spcPts val="0"/>
              </a:spcBef>
              <a:spcAft>
                <a:spcPts val="0"/>
              </a:spcAft>
            </a:pPr>
            <a:r>
              <a:rPr lang="ja-JP" altLang="en-US" sz="2800" dirty="0">
                <a:latin typeface="HGS創英角ｺﾞｼｯｸUB" panose="020B0900000000000000" pitchFamily="50" charset="-128"/>
                <a:ea typeface="HGS創英角ｺﾞｼｯｸUB" panose="020B0900000000000000" pitchFamily="50" charset="-128"/>
              </a:rPr>
              <a:t>「</a:t>
            </a:r>
            <a:r>
              <a:rPr lang="ja-JP" altLang="en-US" sz="2800" dirty="0">
                <a:solidFill>
                  <a:prstClr val="black"/>
                </a:solidFill>
                <a:latin typeface="HGS創英角ｺﾞｼｯｸUB" panose="020B0900000000000000" pitchFamily="50" charset="-128"/>
                <a:ea typeface="HGS創英角ｺﾞｼｯｸUB" panose="020B0900000000000000" pitchFamily="50" charset="-128"/>
              </a:rPr>
              <a:t>６．パーソナリティ基盤因子」に表示されます</a:t>
            </a:r>
            <a:r>
              <a:rPr lang="ja-JP" altLang="en-US" sz="3200" dirty="0">
                <a:solidFill>
                  <a:prstClr val="black"/>
                </a:solidFill>
                <a:latin typeface="HGS創英角ｺﾞｼｯｸUB" panose="020B0900000000000000" pitchFamily="50" charset="-128"/>
                <a:ea typeface="HGS創英角ｺﾞｼｯｸUB" panose="020B0900000000000000" pitchFamily="50" charset="-128"/>
              </a:rPr>
              <a:t>。</a:t>
            </a:r>
          </a:p>
        </p:txBody>
      </p:sp>
    </p:spTree>
    <p:extLst>
      <p:ext uri="{BB962C8B-B14F-4D97-AF65-F5344CB8AC3E}">
        <p14:creationId xmlns:p14="http://schemas.microsoft.com/office/powerpoint/2010/main" val="370266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17</a:t>
            </a:fld>
            <a:endParaRPr lang="en-US" altLang="ja-JP">
              <a:solidFill>
                <a:srgbClr val="000000"/>
              </a:solidFill>
            </a:endParaRPr>
          </a:p>
        </p:txBody>
      </p:sp>
      <p:pic>
        <p:nvPicPr>
          <p:cNvPr id="20" name="図 19">
            <a:extLst>
              <a:ext uri="{FF2B5EF4-FFF2-40B4-BE49-F238E27FC236}">
                <a16:creationId xmlns:a16="http://schemas.microsoft.com/office/drawing/2014/main" xmlns="" id="{BB6E3425-7DA1-45BD-AE1A-28407C4CE0B8}"/>
              </a:ext>
            </a:extLst>
          </p:cNvPr>
          <p:cNvPicPr>
            <a:picLocks noChangeAspect="1"/>
          </p:cNvPicPr>
          <p:nvPr/>
        </p:nvPicPr>
        <p:blipFill rotWithShape="1">
          <a:blip r:embed="rId2"/>
          <a:srcRect l="45415" t="18240" r="28284" b="5653"/>
          <a:stretch/>
        </p:blipFill>
        <p:spPr>
          <a:xfrm>
            <a:off x="172056" y="1435213"/>
            <a:ext cx="3587795" cy="5422787"/>
          </a:xfrm>
          <a:prstGeom prst="rect">
            <a:avLst/>
          </a:prstGeom>
        </p:spPr>
      </p:pic>
      <p:sp>
        <p:nvSpPr>
          <p:cNvPr id="22" name="テキスト ボックス 21">
            <a:extLst>
              <a:ext uri="{FF2B5EF4-FFF2-40B4-BE49-F238E27FC236}">
                <a16:creationId xmlns:a16="http://schemas.microsoft.com/office/drawing/2014/main" xmlns="" id="{8FBBA7A2-E35D-472A-A21D-3B9D141E33EA}"/>
              </a:ext>
            </a:extLst>
          </p:cNvPr>
          <p:cNvSpPr txBox="1"/>
          <p:nvPr/>
        </p:nvSpPr>
        <p:spPr>
          <a:xfrm>
            <a:off x="3419873" y="1241649"/>
            <a:ext cx="5544614" cy="3416320"/>
          </a:xfrm>
          <a:prstGeom prst="rect">
            <a:avLst/>
          </a:prstGeom>
          <a:noFill/>
        </p:spPr>
        <p:txBody>
          <a:bodyPr wrap="square" rtlCol="0">
            <a:spAutoFit/>
          </a:bodyPr>
          <a:lstStyle/>
          <a:p>
            <a:r>
              <a:rPr kumimoji="1" lang="ja-JP" altLang="en-US" sz="1800" dirty="0">
                <a:latin typeface="HG創英角ｺﾞｼｯｸUB" panose="020B0909000000000000" pitchFamily="49" charset="-128"/>
                <a:ea typeface="HG創英角ｺﾞｼｯｸUB" panose="020B0909000000000000" pitchFamily="49" charset="-128"/>
              </a:rPr>
              <a:t>縦軸に</a:t>
            </a:r>
            <a:r>
              <a:rPr kumimoji="1" lang="en-US" altLang="ja-JP" sz="1800" dirty="0">
                <a:solidFill>
                  <a:srgbClr val="FF0000"/>
                </a:solidFill>
                <a:latin typeface="HG創英角ｺﾞｼｯｸUB" panose="020B0909000000000000" pitchFamily="49" charset="-128"/>
                <a:ea typeface="HG創英角ｺﾞｼｯｸUB" panose="020B0909000000000000" pitchFamily="49" charset="-128"/>
              </a:rPr>
              <a:t>『</a:t>
            </a:r>
            <a:r>
              <a:rPr lang="ja-JP" altLang="en-US" sz="1800" dirty="0">
                <a:solidFill>
                  <a:srgbClr val="FF0000"/>
                </a:solidFill>
                <a:latin typeface="HG創英角ｺﾞｼｯｸUB" panose="020B0909000000000000" pitchFamily="49" charset="-128"/>
                <a:ea typeface="HG創英角ｺﾞｼｯｸUB" panose="020B0909000000000000" pitchFamily="49" charset="-128"/>
              </a:rPr>
              <a:t>情緒</a:t>
            </a:r>
            <a:r>
              <a:rPr kumimoji="1" lang="ja-JP" altLang="en-US" sz="1800" dirty="0">
                <a:solidFill>
                  <a:srgbClr val="FF0000"/>
                </a:solidFill>
                <a:latin typeface="HG創英角ｺﾞｼｯｸUB" panose="020B0909000000000000" pitchFamily="49" charset="-128"/>
                <a:ea typeface="HG創英角ｺﾞｼｯｸUB" panose="020B0909000000000000" pitchFamily="49" charset="-128"/>
              </a:rPr>
              <a:t>面</a:t>
            </a:r>
            <a:r>
              <a:rPr kumimoji="1" lang="en-US" altLang="ja-JP" sz="1800" dirty="0">
                <a:solidFill>
                  <a:srgbClr val="FF0000"/>
                </a:solidFill>
                <a:latin typeface="HG創英角ｺﾞｼｯｸUB" panose="020B0909000000000000" pitchFamily="49" charset="-128"/>
                <a:ea typeface="HG創英角ｺﾞｼｯｸUB" panose="020B0909000000000000" pitchFamily="49" charset="-128"/>
              </a:rPr>
              <a:t>』</a:t>
            </a:r>
            <a:r>
              <a:rPr kumimoji="1" lang="ja-JP" altLang="en-US" sz="1800" dirty="0">
                <a:solidFill>
                  <a:srgbClr val="FF0000"/>
                </a:solidFill>
                <a:latin typeface="HG創英角ｺﾞｼｯｸUB" panose="020B0909000000000000" pitchFamily="49" charset="-128"/>
                <a:ea typeface="HG創英角ｺﾞｼｯｸUB" panose="020B0909000000000000" pitchFamily="49" charset="-128"/>
              </a:rPr>
              <a:t>（心理面）</a:t>
            </a:r>
            <a:r>
              <a:rPr kumimoji="1" lang="ja-JP" altLang="en-US" sz="1800" dirty="0">
                <a:latin typeface="HG創英角ｺﾞｼｯｸUB" panose="020B0909000000000000" pitchFamily="49" charset="-128"/>
                <a:ea typeface="HG創英角ｺﾞｼｯｸUB" panose="020B0909000000000000" pitchFamily="49" charset="-128"/>
              </a:rPr>
              <a:t>、横軸に</a:t>
            </a:r>
            <a:r>
              <a:rPr kumimoji="1" lang="en-US" altLang="ja-JP" sz="1800" dirty="0">
                <a:solidFill>
                  <a:srgbClr val="FF0000"/>
                </a:solidFill>
                <a:latin typeface="HG創英角ｺﾞｼｯｸUB" panose="020B0909000000000000" pitchFamily="49" charset="-128"/>
                <a:ea typeface="HG創英角ｺﾞｼｯｸUB" panose="020B0909000000000000" pitchFamily="49" charset="-128"/>
              </a:rPr>
              <a:t>『</a:t>
            </a:r>
            <a:r>
              <a:rPr kumimoji="1" lang="ja-JP" altLang="en-US" sz="1800" dirty="0">
                <a:solidFill>
                  <a:srgbClr val="FF0000"/>
                </a:solidFill>
                <a:latin typeface="HG創英角ｺﾞｼｯｸUB" panose="020B0909000000000000" pitchFamily="49" charset="-128"/>
                <a:ea typeface="HG創英角ｺﾞｼｯｸUB" panose="020B0909000000000000" pitchFamily="49" charset="-128"/>
              </a:rPr>
              <a:t>認知・行動面</a:t>
            </a:r>
            <a:r>
              <a:rPr kumimoji="1" lang="en-US" altLang="ja-JP" sz="1800" dirty="0">
                <a:solidFill>
                  <a:srgbClr val="FF0000"/>
                </a:solidFill>
                <a:latin typeface="HG創英角ｺﾞｼｯｸUB" panose="020B0909000000000000" pitchFamily="49" charset="-128"/>
                <a:ea typeface="HG創英角ｺﾞｼｯｸUB" panose="020B0909000000000000" pitchFamily="49" charset="-128"/>
              </a:rPr>
              <a:t>』</a:t>
            </a:r>
            <a:r>
              <a:rPr kumimoji="1" lang="ja-JP" altLang="en-US" sz="1800" dirty="0">
                <a:solidFill>
                  <a:srgbClr val="FF0000"/>
                </a:solidFill>
                <a:latin typeface="HG創英角ｺﾞｼｯｸUB" panose="020B0909000000000000" pitchFamily="49" charset="-128"/>
                <a:ea typeface="HG創英角ｺﾞｼｯｸUB" panose="020B0909000000000000" pitchFamily="49" charset="-128"/>
              </a:rPr>
              <a:t>（身体面）</a:t>
            </a:r>
            <a:r>
              <a:rPr kumimoji="1" lang="ja-JP" altLang="en-US" sz="1800" dirty="0">
                <a:latin typeface="HG創英角ｺﾞｼｯｸUB" panose="020B0909000000000000" pitchFamily="49" charset="-128"/>
                <a:ea typeface="HG創英角ｺﾞｼｯｸUB" panose="020B0909000000000000" pitchFamily="49" charset="-128"/>
              </a:rPr>
              <a:t>のマトリックスで、受検者のストレス状況を表示します</a:t>
            </a:r>
            <a:endParaRPr kumimoji="1" lang="en-US" altLang="ja-JP" sz="1800" dirty="0">
              <a:latin typeface="HG創英角ｺﾞｼｯｸUB" panose="020B0909000000000000" pitchFamily="49" charset="-128"/>
              <a:ea typeface="HG創英角ｺﾞｼｯｸUB" panose="020B0909000000000000" pitchFamily="49" charset="-128"/>
            </a:endParaRPr>
          </a:p>
          <a:p>
            <a:endParaRPr lang="en-US" altLang="ja-JP" sz="1800" dirty="0">
              <a:latin typeface="HG創英角ｺﾞｼｯｸUB" panose="020B0909000000000000" pitchFamily="49" charset="-128"/>
              <a:ea typeface="HG創英角ｺﾞｼｯｸUB" panose="020B0909000000000000" pitchFamily="49" charset="-128"/>
            </a:endParaRPr>
          </a:p>
          <a:p>
            <a:r>
              <a:rPr kumimoji="1" lang="en-US" altLang="ja-JP" sz="1800" dirty="0">
                <a:latin typeface="HG創英角ｺﾞｼｯｸUB" panose="020B0909000000000000" pitchFamily="49" charset="-128"/>
                <a:ea typeface="HG創英角ｺﾞｼｯｸUB" panose="020B0909000000000000" pitchFamily="49" charset="-128"/>
              </a:rPr>
              <a:t>『</a:t>
            </a:r>
            <a:r>
              <a:rPr lang="ja-JP" altLang="en-US" sz="1800" dirty="0">
                <a:latin typeface="HG創英角ｺﾞｼｯｸUB" panose="020B0909000000000000" pitchFamily="49" charset="-128"/>
                <a:ea typeface="HG創英角ｺﾞｼｯｸUB" panose="020B0909000000000000" pitchFamily="49" charset="-128"/>
              </a:rPr>
              <a:t>情緒</a:t>
            </a:r>
            <a:r>
              <a:rPr kumimoji="1" lang="ja-JP" altLang="en-US" sz="1800" dirty="0">
                <a:latin typeface="HG創英角ｺﾞｼｯｸUB" panose="020B0909000000000000" pitchFamily="49" charset="-128"/>
                <a:ea typeface="HG創英角ｺﾞｼｯｸUB" panose="020B0909000000000000" pitchFamily="49" charset="-128"/>
              </a:rPr>
              <a:t>面</a:t>
            </a:r>
            <a:r>
              <a:rPr kumimoji="1" lang="en-US" altLang="ja-JP" sz="1800" dirty="0">
                <a:latin typeface="HG創英角ｺﾞｼｯｸUB" panose="020B0909000000000000" pitchFamily="49" charset="-128"/>
                <a:ea typeface="HG創英角ｺﾞｼｯｸUB" panose="020B0909000000000000" pitchFamily="49" charset="-128"/>
              </a:rPr>
              <a:t>』</a:t>
            </a:r>
            <a:r>
              <a:rPr kumimoji="1" lang="ja-JP" altLang="en-US" sz="1800" dirty="0">
                <a:latin typeface="HG創英角ｺﾞｼｯｸUB" panose="020B0909000000000000" pitchFamily="49" charset="-128"/>
                <a:ea typeface="HG創英角ｺﾞｼｯｸUB" panose="020B0909000000000000" pitchFamily="49" charset="-128"/>
              </a:rPr>
              <a:t>（心理面）・・ストレスによる気分の落</a:t>
            </a:r>
            <a:endParaRPr kumimoji="1" lang="en-US" altLang="ja-JP" sz="1800" dirty="0">
              <a:latin typeface="HG創英角ｺﾞｼｯｸUB" panose="020B0909000000000000" pitchFamily="49" charset="-128"/>
              <a:ea typeface="HG創英角ｺﾞｼｯｸUB" panose="020B0909000000000000" pitchFamily="49" charset="-128"/>
            </a:endParaRPr>
          </a:p>
          <a:p>
            <a:r>
              <a:rPr lang="ja-JP" altLang="en-US" sz="1800" dirty="0">
                <a:latin typeface="HG創英角ｺﾞｼｯｸUB" panose="020B0909000000000000" pitchFamily="49" charset="-128"/>
                <a:ea typeface="HG創英角ｺﾞｼｯｸUB" panose="020B0909000000000000" pitchFamily="49" charset="-128"/>
              </a:rPr>
              <a:t>　　　　　　　　　　　　</a:t>
            </a:r>
            <a:r>
              <a:rPr kumimoji="1" lang="ja-JP" altLang="en-US" sz="1800" dirty="0">
                <a:latin typeface="HG創英角ｺﾞｼｯｸUB" panose="020B0909000000000000" pitchFamily="49" charset="-128"/>
                <a:ea typeface="HG創英角ｺﾞｼｯｸUB" panose="020B0909000000000000" pitchFamily="49" charset="-128"/>
              </a:rPr>
              <a:t>ち込みや、気持ちが落ち</a:t>
            </a:r>
            <a:endParaRPr kumimoji="1" lang="en-US" altLang="ja-JP" sz="1800" dirty="0">
              <a:latin typeface="HG創英角ｺﾞｼｯｸUB" panose="020B0909000000000000" pitchFamily="49" charset="-128"/>
              <a:ea typeface="HG創英角ｺﾞｼｯｸUB" panose="020B0909000000000000" pitchFamily="49" charset="-128"/>
            </a:endParaRPr>
          </a:p>
          <a:p>
            <a:r>
              <a:rPr lang="ja-JP" altLang="en-US" sz="1800" dirty="0">
                <a:latin typeface="HG創英角ｺﾞｼｯｸUB" panose="020B0909000000000000" pitchFamily="49" charset="-128"/>
                <a:ea typeface="HG創英角ｺﾞｼｯｸUB" panose="020B0909000000000000" pitchFamily="49" charset="-128"/>
              </a:rPr>
              <a:t>　　　　　　　　　　　　</a:t>
            </a:r>
            <a:r>
              <a:rPr kumimoji="1" lang="ja-JP" altLang="en-US" sz="1800" dirty="0">
                <a:latin typeface="HG創英角ｺﾞｼｯｸUB" panose="020B0909000000000000" pitchFamily="49" charset="-128"/>
                <a:ea typeface="HG創英角ｺﾞｼｯｸUB" panose="020B0909000000000000" pitchFamily="49" charset="-128"/>
              </a:rPr>
              <a:t>着かない程度、心理的部</a:t>
            </a:r>
            <a:endParaRPr kumimoji="1" lang="en-US" altLang="ja-JP" sz="1800" dirty="0">
              <a:latin typeface="HG創英角ｺﾞｼｯｸUB" panose="020B0909000000000000" pitchFamily="49" charset="-128"/>
              <a:ea typeface="HG創英角ｺﾞｼｯｸUB" panose="020B0909000000000000" pitchFamily="49" charset="-128"/>
            </a:endParaRPr>
          </a:p>
          <a:p>
            <a:r>
              <a:rPr lang="ja-JP" altLang="en-US" sz="1800" dirty="0">
                <a:latin typeface="HG創英角ｺﾞｼｯｸUB" panose="020B0909000000000000" pitchFamily="49" charset="-128"/>
                <a:ea typeface="HG創英角ｺﾞｼｯｸUB" panose="020B0909000000000000" pitchFamily="49" charset="-128"/>
              </a:rPr>
              <a:t>　　　　　　　　　　　　</a:t>
            </a:r>
            <a:r>
              <a:rPr kumimoji="1" lang="ja-JP" altLang="en-US" sz="1800" dirty="0">
                <a:latin typeface="HG創英角ｺﾞｼｯｸUB" panose="020B0909000000000000" pitchFamily="49" charset="-128"/>
                <a:ea typeface="HG創英角ｺﾞｼｯｸUB" panose="020B0909000000000000" pitchFamily="49" charset="-128"/>
              </a:rPr>
              <a:t>分を含みます</a:t>
            </a:r>
            <a:endParaRPr kumimoji="1" lang="en-US" altLang="ja-JP" sz="1800" dirty="0">
              <a:latin typeface="HG創英角ｺﾞｼｯｸUB" panose="020B0909000000000000" pitchFamily="49" charset="-128"/>
              <a:ea typeface="HG創英角ｺﾞｼｯｸUB" panose="020B0909000000000000" pitchFamily="49" charset="-128"/>
            </a:endParaRPr>
          </a:p>
          <a:p>
            <a:r>
              <a:rPr kumimoji="1" lang="en-US" altLang="ja-JP" sz="1800" dirty="0">
                <a:latin typeface="HG創英角ｺﾞｼｯｸUB" panose="020B0909000000000000" pitchFamily="49" charset="-128"/>
                <a:ea typeface="HG創英角ｺﾞｼｯｸUB" panose="020B0909000000000000" pitchFamily="49" charset="-128"/>
              </a:rPr>
              <a:t>『</a:t>
            </a:r>
            <a:r>
              <a:rPr kumimoji="1" lang="ja-JP" altLang="en-US" sz="1800" dirty="0">
                <a:latin typeface="HG創英角ｺﾞｼｯｸUB" panose="020B0909000000000000" pitchFamily="49" charset="-128"/>
                <a:ea typeface="HG創英角ｺﾞｼｯｸUB" panose="020B0909000000000000" pitchFamily="49" charset="-128"/>
              </a:rPr>
              <a:t>認知・行動面</a:t>
            </a:r>
            <a:r>
              <a:rPr kumimoji="1" lang="en-US" altLang="ja-JP" sz="1800" dirty="0">
                <a:latin typeface="HG創英角ｺﾞｼｯｸUB" panose="020B0909000000000000" pitchFamily="49" charset="-128"/>
                <a:ea typeface="HG創英角ｺﾞｼｯｸUB" panose="020B0909000000000000" pitchFamily="49" charset="-128"/>
              </a:rPr>
              <a:t>』</a:t>
            </a:r>
            <a:r>
              <a:rPr kumimoji="1" lang="ja-JP" altLang="en-US" sz="1800" dirty="0">
                <a:latin typeface="HG創英角ｺﾞｼｯｸUB" panose="020B0909000000000000" pitchFamily="49" charset="-128"/>
                <a:ea typeface="HG創英角ｺﾞｼｯｸUB" panose="020B0909000000000000" pitchFamily="49" charset="-128"/>
              </a:rPr>
              <a:t>（身体面）・ストレスを恐れ、ス　</a:t>
            </a:r>
            <a:endParaRPr kumimoji="1" lang="en-US" altLang="ja-JP" sz="1800" dirty="0">
              <a:latin typeface="HG創英角ｺﾞｼｯｸUB" panose="020B0909000000000000" pitchFamily="49" charset="-128"/>
              <a:ea typeface="HG創英角ｺﾞｼｯｸUB" panose="020B0909000000000000" pitchFamily="49" charset="-128"/>
            </a:endParaRPr>
          </a:p>
          <a:p>
            <a:r>
              <a:rPr lang="ja-JP" altLang="en-US" sz="1800" dirty="0">
                <a:latin typeface="HG創英角ｺﾞｼｯｸUB" panose="020B0909000000000000" pitchFamily="49" charset="-128"/>
                <a:ea typeface="HG創英角ｺﾞｼｯｸUB" panose="020B0909000000000000" pitchFamily="49" charset="-128"/>
              </a:rPr>
              <a:t>　　　　　　　　　　　　　</a:t>
            </a:r>
            <a:r>
              <a:rPr kumimoji="1" lang="ja-JP" altLang="en-US" sz="1800" dirty="0">
                <a:latin typeface="HG創英角ｺﾞｼｯｸUB" panose="020B0909000000000000" pitchFamily="49" charset="-128"/>
                <a:ea typeface="HG創英角ｺﾞｼｯｸUB" panose="020B0909000000000000" pitchFamily="49" charset="-128"/>
              </a:rPr>
              <a:t>トレスから逃げ出した</a:t>
            </a:r>
            <a:endParaRPr kumimoji="1" lang="en-US" altLang="ja-JP" sz="1800" dirty="0">
              <a:latin typeface="HG創英角ｺﾞｼｯｸUB" panose="020B0909000000000000" pitchFamily="49" charset="-128"/>
              <a:ea typeface="HG創英角ｺﾞｼｯｸUB" panose="020B0909000000000000" pitchFamily="49" charset="-128"/>
            </a:endParaRPr>
          </a:p>
          <a:p>
            <a:r>
              <a:rPr lang="ja-JP" altLang="en-US" sz="1800" dirty="0">
                <a:latin typeface="HG創英角ｺﾞｼｯｸUB" panose="020B0909000000000000" pitchFamily="49" charset="-128"/>
                <a:ea typeface="HG創英角ｺﾞｼｯｸUB" panose="020B0909000000000000" pitchFamily="49" charset="-128"/>
              </a:rPr>
              <a:t>　　　　　　　　　　　　　</a:t>
            </a:r>
            <a:r>
              <a:rPr kumimoji="1" lang="ja-JP" altLang="en-US" sz="1800" dirty="0">
                <a:latin typeface="HG創英角ｺﾞｼｯｸUB" panose="020B0909000000000000" pitchFamily="49" charset="-128"/>
                <a:ea typeface="HG創英角ｺﾞｼｯｸUB" panose="020B0909000000000000" pitchFamily="49" charset="-128"/>
              </a:rPr>
              <a:t>いと感じている程度、　</a:t>
            </a:r>
            <a:endParaRPr kumimoji="1" lang="en-US" altLang="ja-JP" sz="1800" dirty="0">
              <a:latin typeface="HG創英角ｺﾞｼｯｸUB" panose="020B0909000000000000" pitchFamily="49" charset="-128"/>
              <a:ea typeface="HG創英角ｺﾞｼｯｸUB" panose="020B0909000000000000" pitchFamily="49" charset="-128"/>
            </a:endParaRPr>
          </a:p>
          <a:p>
            <a:r>
              <a:rPr lang="ja-JP" altLang="en-US" sz="1800" dirty="0">
                <a:latin typeface="HG創英角ｺﾞｼｯｸUB" panose="020B0909000000000000" pitchFamily="49" charset="-128"/>
                <a:ea typeface="HG創英角ｺﾞｼｯｸUB" panose="020B0909000000000000" pitchFamily="49" charset="-128"/>
              </a:rPr>
              <a:t>　　　　　　　　　　　　　</a:t>
            </a:r>
            <a:r>
              <a:rPr kumimoji="1" lang="ja-JP" altLang="en-US" sz="1800" dirty="0">
                <a:latin typeface="HG創英角ｺﾞｼｯｸUB" panose="020B0909000000000000" pitchFamily="49" charset="-128"/>
                <a:ea typeface="HG創英角ｺﾞｼｯｸUB" panose="020B0909000000000000" pitchFamily="49" charset="-128"/>
              </a:rPr>
              <a:t>身体部分を含みます</a:t>
            </a:r>
          </a:p>
        </p:txBody>
      </p:sp>
      <p:cxnSp>
        <p:nvCxnSpPr>
          <p:cNvPr id="23" name="直線コネクタ 22">
            <a:extLst>
              <a:ext uri="{FF2B5EF4-FFF2-40B4-BE49-F238E27FC236}">
                <a16:creationId xmlns:a16="http://schemas.microsoft.com/office/drawing/2014/main" xmlns="" id="{7B03A16C-2287-42CB-8B42-623AB94A325F}"/>
              </a:ext>
            </a:extLst>
          </p:cNvPr>
          <p:cNvCxnSpPr>
            <a:cxnSpLocks/>
          </p:cNvCxnSpPr>
          <p:nvPr/>
        </p:nvCxnSpPr>
        <p:spPr>
          <a:xfrm flipV="1">
            <a:off x="2843808" y="1626693"/>
            <a:ext cx="0" cy="2329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xmlns="" id="{AA1B6E9A-D531-4203-8612-91C7DE67F4D2}"/>
              </a:ext>
            </a:extLst>
          </p:cNvPr>
          <p:cNvCxnSpPr>
            <a:cxnSpLocks/>
          </p:cNvCxnSpPr>
          <p:nvPr/>
        </p:nvCxnSpPr>
        <p:spPr>
          <a:xfrm flipV="1">
            <a:off x="789489" y="3258708"/>
            <a:ext cx="2516589" cy="92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xmlns="" id="{3CB470B6-B5C9-42F0-A7CE-F8249FCECFA6}"/>
              </a:ext>
            </a:extLst>
          </p:cNvPr>
          <p:cNvCxnSpPr>
            <a:cxnSpLocks/>
          </p:cNvCxnSpPr>
          <p:nvPr/>
        </p:nvCxnSpPr>
        <p:spPr>
          <a:xfrm>
            <a:off x="789489" y="3029446"/>
            <a:ext cx="25165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xmlns="" id="{31A2C58F-B613-4D64-9EB4-8947AA897C83}"/>
              </a:ext>
            </a:extLst>
          </p:cNvPr>
          <p:cNvCxnSpPr>
            <a:cxnSpLocks/>
          </p:cNvCxnSpPr>
          <p:nvPr/>
        </p:nvCxnSpPr>
        <p:spPr>
          <a:xfrm>
            <a:off x="789489" y="2800184"/>
            <a:ext cx="25165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xmlns="" id="{30B0B527-B061-4242-8627-99577BA71FEA}"/>
              </a:ext>
            </a:extLst>
          </p:cNvPr>
          <p:cNvCxnSpPr>
            <a:cxnSpLocks/>
          </p:cNvCxnSpPr>
          <p:nvPr/>
        </p:nvCxnSpPr>
        <p:spPr>
          <a:xfrm flipV="1">
            <a:off x="3059832" y="1626693"/>
            <a:ext cx="0" cy="2329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xmlns="" id="{8BD41F7D-0DD4-40FD-B25B-1ACE1EBC2358}"/>
              </a:ext>
            </a:extLst>
          </p:cNvPr>
          <p:cNvSpPr txBox="1"/>
          <p:nvPr/>
        </p:nvSpPr>
        <p:spPr>
          <a:xfrm>
            <a:off x="3641806" y="4601316"/>
            <a:ext cx="5322681" cy="1938992"/>
          </a:xfrm>
          <a:prstGeom prst="rect">
            <a:avLst/>
          </a:prstGeom>
          <a:solidFill>
            <a:srgbClr val="FFFFCC"/>
          </a:solidFill>
          <a:ln>
            <a:solidFill>
              <a:srgbClr val="0070C0"/>
            </a:solidFill>
          </a:ln>
        </p:spPr>
        <p:txBody>
          <a:bodyPr wrap="square" rtlCol="0">
            <a:spAutoFit/>
          </a:bodyPr>
          <a:lstStyle/>
          <a:p>
            <a:r>
              <a:rPr kumimoji="1" lang="en-US" altLang="ja-JP" sz="2000" dirty="0">
                <a:latin typeface="HGS創英角ｺﾞｼｯｸUB" panose="020B0900000000000000" pitchFamily="50" charset="-128"/>
                <a:ea typeface="HGS創英角ｺﾞｼｯｸUB" panose="020B0900000000000000" pitchFamily="50" charset="-128"/>
              </a:rPr>
              <a:t>POD</a:t>
            </a:r>
            <a:r>
              <a:rPr lang="ja-JP" altLang="en-US" sz="2000" dirty="0">
                <a:latin typeface="HGS創英角ｺﾞｼｯｸUB" panose="020B0900000000000000" pitchFamily="50" charset="-128"/>
                <a:ea typeface="HGS創英角ｺﾞｼｯｸUB" panose="020B0900000000000000" pitchFamily="50" charset="-128"/>
              </a:rPr>
              <a:t>機能の</a:t>
            </a:r>
            <a:r>
              <a:rPr lang="ja-JP" altLang="en-US" sz="2000" dirty="0">
                <a:solidFill>
                  <a:srgbClr val="FF0000"/>
                </a:solidFill>
                <a:latin typeface="HGS創英角ｺﾞｼｯｸUB" panose="020B0900000000000000" pitchFamily="50" charset="-128"/>
                <a:ea typeface="HGS創英角ｺﾞｼｯｸUB" panose="020B0900000000000000" pitchFamily="50" charset="-128"/>
              </a:rPr>
              <a:t>メンタル疾患可視化出力</a:t>
            </a:r>
            <a:r>
              <a:rPr lang="ja-JP" altLang="en-US" sz="2000" dirty="0">
                <a:latin typeface="HGS創英角ｺﾞｼｯｸUB" panose="020B0900000000000000" pitchFamily="50" charset="-128"/>
                <a:ea typeface="HGS創英角ｺﾞｼｯｸUB" panose="020B0900000000000000" pitchFamily="50" charset="-128"/>
              </a:rPr>
              <a:t>になります</a:t>
            </a:r>
            <a:endParaRPr lang="en-US" altLang="ja-JP" sz="2000" dirty="0">
              <a:latin typeface="HGS創英角ｺﾞｼｯｸUB" panose="020B0900000000000000" pitchFamily="50" charset="-128"/>
              <a:ea typeface="HGS創英角ｺﾞｼｯｸUB" panose="020B0900000000000000" pitchFamily="50" charset="-128"/>
            </a:endParaRPr>
          </a:p>
          <a:p>
            <a:r>
              <a:rPr kumimoji="1" lang="en-US" altLang="ja-JP" sz="2000" dirty="0">
                <a:latin typeface="HGS創英角ｺﾞｼｯｸUB" panose="020B0900000000000000" pitchFamily="50" charset="-128"/>
                <a:ea typeface="HGS創英角ｺﾞｼｯｸUB" panose="020B0900000000000000" pitchFamily="50" charset="-128"/>
              </a:rPr>
              <a:t>Lebel10</a:t>
            </a:r>
            <a:r>
              <a:rPr kumimoji="1" lang="ja-JP" altLang="en-US" sz="2000" dirty="0">
                <a:latin typeface="HGS創英角ｺﾞｼｯｸUB" panose="020B0900000000000000" pitchFamily="50" charset="-128"/>
                <a:ea typeface="HGS創英角ｺﾞｼｯｸUB" panose="020B0900000000000000" pitchFamily="50" charset="-128"/>
              </a:rPr>
              <a:t>（赤の部分）は、ストレス度合いが高く、「危険」な状態です</a:t>
            </a:r>
            <a:endParaRPr kumimoji="1" lang="en-US" altLang="ja-JP" sz="2000" dirty="0">
              <a:latin typeface="HGS創英角ｺﾞｼｯｸUB" panose="020B0900000000000000" pitchFamily="50" charset="-128"/>
              <a:ea typeface="HGS創英角ｺﾞｼｯｸUB" panose="020B0900000000000000" pitchFamily="50" charset="-128"/>
            </a:endParaRPr>
          </a:p>
          <a:p>
            <a:r>
              <a:rPr lang="en-US" altLang="ja-JP" sz="2000" dirty="0">
                <a:latin typeface="HGS創英角ｺﾞｼｯｸUB" panose="020B0900000000000000" pitchFamily="50" charset="-128"/>
                <a:ea typeface="HGS創英角ｺﾞｼｯｸUB" panose="020B0900000000000000" pitchFamily="50" charset="-128"/>
              </a:rPr>
              <a:t>Level</a:t>
            </a:r>
            <a:r>
              <a:rPr lang="ja-JP" altLang="en-US" sz="2000" dirty="0">
                <a:latin typeface="HGS創英角ｺﾞｼｯｸUB" panose="020B0900000000000000" pitchFamily="50" charset="-128"/>
                <a:ea typeface="HGS創英角ｺﾞｼｯｸUB" panose="020B0900000000000000" pitchFamily="50" charset="-128"/>
              </a:rPr>
              <a:t>　</a:t>
            </a:r>
            <a:r>
              <a:rPr lang="en-US" altLang="ja-JP" sz="2000" dirty="0">
                <a:latin typeface="HGS創英角ｺﾞｼｯｸUB" panose="020B0900000000000000" pitchFamily="50" charset="-128"/>
                <a:ea typeface="HGS創英角ｺﾞｼｯｸUB" panose="020B0900000000000000" pitchFamily="50" charset="-128"/>
              </a:rPr>
              <a:t>2</a:t>
            </a:r>
            <a:r>
              <a:rPr lang="ja-JP" altLang="en-US" sz="2000" dirty="0">
                <a:latin typeface="HGS創英角ｺﾞｼｯｸUB" panose="020B0900000000000000" pitchFamily="50" charset="-128"/>
                <a:ea typeface="HGS創英角ｺﾞｼｯｸUB" panose="020B0900000000000000" pitchFamily="50" charset="-128"/>
              </a:rPr>
              <a:t>～５（薄青の部分）に、</a:t>
            </a:r>
            <a:r>
              <a:rPr lang="en-US" altLang="ja-JP" sz="2000" dirty="0">
                <a:latin typeface="HGS創英角ｺﾞｼｯｸUB" panose="020B0900000000000000" pitchFamily="50" charset="-128"/>
                <a:ea typeface="HGS創英角ｺﾞｼｯｸUB" panose="020B0900000000000000" pitchFamily="50" charset="-128"/>
              </a:rPr>
              <a:t>8</a:t>
            </a:r>
            <a:r>
              <a:rPr lang="ja-JP" altLang="en-US" sz="2000" dirty="0">
                <a:latin typeface="HGS創英角ｺﾞｼｯｸUB" panose="020B0900000000000000" pitchFamily="50" charset="-128"/>
                <a:ea typeface="HGS創英角ｺﾞｼｯｸUB" panose="020B0900000000000000" pitchFamily="50" charset="-128"/>
              </a:rPr>
              <a:t>割の受検者が入ります</a:t>
            </a:r>
            <a:endParaRPr kumimoji="1" lang="ja-JP" altLang="en-US" sz="2000" dirty="0">
              <a:latin typeface="HGS創英角ｺﾞｼｯｸUB" panose="020B0900000000000000" pitchFamily="50" charset="-128"/>
              <a:ea typeface="HGS創英角ｺﾞｼｯｸUB" panose="020B0900000000000000" pitchFamily="50" charset="-128"/>
            </a:endParaRPr>
          </a:p>
        </p:txBody>
      </p:sp>
      <p:sp>
        <p:nvSpPr>
          <p:cNvPr id="47" name="タイトル 46">
            <a:extLst>
              <a:ext uri="{FF2B5EF4-FFF2-40B4-BE49-F238E27FC236}">
                <a16:creationId xmlns:a16="http://schemas.microsoft.com/office/drawing/2014/main" xmlns="" id="{F4270E70-F764-433E-B041-95DF42C1FE29}"/>
              </a:ext>
            </a:extLst>
          </p:cNvPr>
          <p:cNvSpPr txBox="1">
            <a:spLocks noGrp="1"/>
          </p:cNvSpPr>
          <p:nvPr>
            <p:ph type="title"/>
          </p:nvPr>
        </p:nvSpPr>
        <p:spPr>
          <a:xfrm>
            <a:off x="149306" y="766731"/>
            <a:ext cx="6985000" cy="523220"/>
          </a:xfrm>
          <a:prstGeom prst="rect">
            <a:avLst/>
          </a:prstGeom>
          <a:noFill/>
        </p:spPr>
        <p:txBody>
          <a:bodyPr wrap="square" rtlCol="0">
            <a:spAutoFit/>
          </a:bodyPr>
          <a:lstStyle/>
          <a:p>
            <a:r>
              <a:rPr lang="en-US" altLang="ja-JP" b="1" u="none" strike="noStrike" dirty="0">
                <a:effectLst/>
              </a:rPr>
              <a:t>3.</a:t>
            </a:r>
            <a:r>
              <a:rPr lang="ja-JP" altLang="en-US" b="1" u="none" strike="noStrike" dirty="0">
                <a:effectLst/>
              </a:rPr>
              <a:t>　ストレスマトリックス　　　　　</a:t>
            </a:r>
            <a:endParaRPr kumimoji="1" lang="ja-JP" altLang="en-US" b="1" dirty="0"/>
          </a:p>
        </p:txBody>
      </p:sp>
      <p:sp>
        <p:nvSpPr>
          <p:cNvPr id="15" name="正方形/長方形 14">
            <a:extLst>
              <a:ext uri="{FF2B5EF4-FFF2-40B4-BE49-F238E27FC236}">
                <a16:creationId xmlns:a16="http://schemas.microsoft.com/office/drawing/2014/main" xmlns="" id="{FE6E5B25-F74B-43FD-BCD4-B0BD758AEEBB}"/>
              </a:ext>
            </a:extLst>
          </p:cNvPr>
          <p:cNvSpPr/>
          <p:nvPr/>
        </p:nvSpPr>
        <p:spPr>
          <a:xfrm>
            <a:off x="134607" y="9324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５　ＰＯＤ出力帳票</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415542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18</a:t>
            </a:fld>
            <a:endParaRPr lang="en-US" altLang="ja-JP">
              <a:solidFill>
                <a:srgbClr val="000000"/>
              </a:solidFill>
            </a:endParaRPr>
          </a:p>
        </p:txBody>
      </p:sp>
      <p:sp>
        <p:nvSpPr>
          <p:cNvPr id="4" name="タイトル 3"/>
          <p:cNvSpPr>
            <a:spLocks noGrp="1"/>
          </p:cNvSpPr>
          <p:nvPr>
            <p:ph type="title"/>
          </p:nvPr>
        </p:nvSpPr>
        <p:spPr>
          <a:xfrm>
            <a:off x="263325" y="680642"/>
            <a:ext cx="6984776" cy="601216"/>
          </a:xfrm>
        </p:spPr>
        <p:txBody>
          <a:bodyPr/>
          <a:lstStyle/>
          <a:p>
            <a:r>
              <a:rPr lang="ja-JP" altLang="en-US" sz="2800" b="1" dirty="0"/>
              <a:t>８．パーソナリティ・タイプ</a:t>
            </a:r>
            <a:endParaRPr kumimoji="1" lang="ja-JP" altLang="en-US" dirty="0"/>
          </a:p>
        </p:txBody>
      </p:sp>
      <p:cxnSp>
        <p:nvCxnSpPr>
          <p:cNvPr id="7" name="直線コネクタ 6">
            <a:extLst>
              <a:ext uri="{FF2B5EF4-FFF2-40B4-BE49-F238E27FC236}">
                <a16:creationId xmlns:a16="http://schemas.microsoft.com/office/drawing/2014/main" xmlns="" id="{A06D817D-DDB7-42D6-A689-2F81CFD3043B}"/>
              </a:ext>
            </a:extLst>
          </p:cNvPr>
          <p:cNvCxnSpPr>
            <a:cxnSpLocks/>
          </p:cNvCxnSpPr>
          <p:nvPr/>
        </p:nvCxnSpPr>
        <p:spPr>
          <a:xfrm>
            <a:off x="112983" y="6566268"/>
            <a:ext cx="87794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8B942686-C0E2-445C-989A-2D8126B0F796}"/>
              </a:ext>
            </a:extLst>
          </p:cNvPr>
          <p:cNvPicPr>
            <a:picLocks noChangeAspect="1"/>
          </p:cNvPicPr>
          <p:nvPr/>
        </p:nvPicPr>
        <p:blipFill rotWithShape="1">
          <a:blip r:embed="rId2"/>
          <a:srcRect l="17030" t="20832" r="21410" b="6116"/>
          <a:stretch/>
        </p:blipFill>
        <p:spPr>
          <a:xfrm>
            <a:off x="3981658" y="1281858"/>
            <a:ext cx="4896544" cy="3745049"/>
          </a:xfrm>
          <a:prstGeom prst="rect">
            <a:avLst/>
          </a:prstGeom>
        </p:spPr>
      </p:pic>
      <p:sp>
        <p:nvSpPr>
          <p:cNvPr id="9" name="テキスト ボックス 8">
            <a:extLst>
              <a:ext uri="{FF2B5EF4-FFF2-40B4-BE49-F238E27FC236}">
                <a16:creationId xmlns:a16="http://schemas.microsoft.com/office/drawing/2014/main" xmlns="" id="{0CC1C9C5-F122-4EE0-9FBD-304595EED007}"/>
              </a:ext>
            </a:extLst>
          </p:cNvPr>
          <p:cNvSpPr txBox="1"/>
          <p:nvPr/>
        </p:nvSpPr>
        <p:spPr>
          <a:xfrm>
            <a:off x="67789" y="5450556"/>
            <a:ext cx="8759584" cy="707886"/>
          </a:xfrm>
          <a:prstGeom prst="rect">
            <a:avLst/>
          </a:prstGeom>
          <a:solidFill>
            <a:srgbClr val="FFFFCC"/>
          </a:solidFill>
          <a:ln>
            <a:solidFill>
              <a:srgbClr val="00B0F0"/>
            </a:solidFill>
          </a:ln>
        </p:spPr>
        <p:txBody>
          <a:bodyPr wrap="square" rtlCol="0">
            <a:spAutoFit/>
          </a:bodyPr>
          <a:lstStyle/>
          <a:p>
            <a:r>
              <a:rPr kumimoji="1" lang="ja-JP" altLang="en-US" sz="2000" dirty="0">
                <a:latin typeface="HGS創英角ｺﾞｼｯｸUB" panose="020B0900000000000000" pitchFamily="50" charset="-128"/>
                <a:ea typeface="HGS創英角ｺﾞｼｯｸUB" panose="020B0900000000000000" pitchFamily="50" charset="-128"/>
              </a:rPr>
              <a:t>４種８パーソナリティ・タイプを</a:t>
            </a:r>
            <a:r>
              <a:rPr lang="ja-JP" altLang="en-US" sz="2000" dirty="0">
                <a:latin typeface="HGS創英角ｺﾞｼｯｸUB" panose="020B0900000000000000" pitchFamily="50" charset="-128"/>
                <a:ea typeface="HGS創英角ｺﾞｼｯｸUB" panose="020B0900000000000000" pitchFamily="50" charset="-128"/>
              </a:rPr>
              <a:t>表記。</a:t>
            </a:r>
            <a:r>
              <a:rPr kumimoji="1" lang="ja-JP" altLang="en-US" sz="2000" dirty="0">
                <a:latin typeface="HGS創英角ｺﾞｼｯｸUB" panose="020B0900000000000000" pitchFamily="50" charset="-128"/>
                <a:ea typeface="HGS創英角ｺﾞｼｯｸUB" panose="020B0900000000000000" pitchFamily="50" charset="-128"/>
              </a:rPr>
              <a:t>該当する</a:t>
            </a:r>
            <a:r>
              <a:rPr lang="ja-JP" altLang="en-US" sz="2000" dirty="0">
                <a:solidFill>
                  <a:srgbClr val="FF0000"/>
                </a:solidFill>
                <a:latin typeface="HGS創英角ｺﾞｼｯｸUB" panose="020B0900000000000000" pitchFamily="50" charset="-128"/>
                <a:ea typeface="HGS創英角ｺﾞｼｯｸUB" panose="020B0900000000000000" pitchFamily="50" charset="-128"/>
              </a:rPr>
              <a:t>「型」</a:t>
            </a:r>
            <a:r>
              <a:rPr kumimoji="1" lang="ja-JP" altLang="en-US" sz="2000" dirty="0">
                <a:latin typeface="HGS創英角ｺﾞｼｯｸUB" panose="020B0900000000000000" pitchFamily="50" charset="-128"/>
                <a:ea typeface="HGS創英角ｺﾞｼｯｸUB" panose="020B0900000000000000" pitchFamily="50" charset="-128"/>
              </a:rPr>
              <a:t>であれば、ストレスは軽減できます</a:t>
            </a:r>
          </a:p>
        </p:txBody>
      </p:sp>
      <p:sp>
        <p:nvSpPr>
          <p:cNvPr id="10" name="テキスト ボックス 9">
            <a:extLst>
              <a:ext uri="{FF2B5EF4-FFF2-40B4-BE49-F238E27FC236}">
                <a16:creationId xmlns:a16="http://schemas.microsoft.com/office/drawing/2014/main" xmlns="" id="{15FFBD4A-E740-42EF-A446-3B7319409762}"/>
              </a:ext>
            </a:extLst>
          </p:cNvPr>
          <p:cNvSpPr txBox="1"/>
          <p:nvPr/>
        </p:nvSpPr>
        <p:spPr>
          <a:xfrm>
            <a:off x="176522" y="1308265"/>
            <a:ext cx="3918858" cy="3785652"/>
          </a:xfrm>
          <a:prstGeom prst="rect">
            <a:avLst/>
          </a:prstGeom>
          <a:noFill/>
        </p:spPr>
        <p:txBody>
          <a:bodyPr wrap="square" rtlCol="0">
            <a:spAutoFit/>
          </a:bodyPr>
          <a:lstStyle/>
          <a:p>
            <a:r>
              <a:rPr kumimoji="1" lang="ja-JP" altLang="en-US" dirty="0">
                <a:solidFill>
                  <a:srgbClr val="FF0000"/>
                </a:solidFill>
                <a:latin typeface="HG創英角ｺﾞｼｯｸUB" panose="020B0909000000000000" pitchFamily="49" charset="-128"/>
                <a:ea typeface="HG創英角ｺﾞｼｯｸUB" panose="020B0909000000000000" pitchFamily="49" charset="-128"/>
              </a:rPr>
              <a:t>リーダー型（管理者）</a:t>
            </a:r>
            <a:endParaRPr kumimoji="1" lang="en-US" altLang="ja-JP" dirty="0">
              <a:solidFill>
                <a:srgbClr val="FF0000"/>
              </a:solidFill>
              <a:latin typeface="HG創英角ｺﾞｼｯｸUB" panose="020B0909000000000000" pitchFamily="49" charset="-128"/>
              <a:ea typeface="HG創英角ｺﾞｼｯｸUB" panose="020B0909000000000000" pitchFamily="49" charset="-128"/>
            </a:endParaRPr>
          </a:p>
          <a:p>
            <a:r>
              <a:rPr lang="ja-JP" altLang="en-US" dirty="0">
                <a:latin typeface="HG創英角ｺﾞｼｯｸUB" panose="020B0909000000000000" pitchFamily="49" charset="-128"/>
                <a:ea typeface="HG創英角ｺﾞｼｯｸUB" panose="020B0909000000000000" pitchFamily="49" charset="-128"/>
              </a:rPr>
              <a:t>　</a:t>
            </a:r>
            <a:r>
              <a:rPr lang="ja-JP" altLang="en-US" u="none" strike="noStrike" dirty="0">
                <a:effectLst/>
                <a:latin typeface="HG創英角ｺﾞｼｯｸUB" panose="020B0909000000000000" pitchFamily="49" charset="-128"/>
                <a:ea typeface="HG創英角ｺﾞｼｯｸUB" panose="020B0909000000000000" pitchFamily="49" charset="-128"/>
              </a:rPr>
              <a:t>集団や組織の中で自ら中心となって働き、集団や組織を統率してゆくタイプ</a:t>
            </a:r>
            <a:endParaRPr lang="ja-JP" altLang="en-US" i="0" u="none" strike="noStrike" dirty="0">
              <a:effectLst/>
              <a:latin typeface="HG創英角ｺﾞｼｯｸUB" panose="020B0909000000000000" pitchFamily="49" charset="-128"/>
              <a:ea typeface="HG創英角ｺﾞｼｯｸUB" panose="020B0909000000000000" pitchFamily="49" charset="-128"/>
            </a:endParaRPr>
          </a:p>
          <a:p>
            <a:r>
              <a:rPr lang="ja-JP" altLang="en-US" dirty="0">
                <a:solidFill>
                  <a:srgbClr val="FF0000"/>
                </a:solidFill>
                <a:latin typeface="HG創英角ｺﾞｼｯｸUB" panose="020B0909000000000000" pitchFamily="49" charset="-128"/>
                <a:ea typeface="HG創英角ｺﾞｼｯｸUB" panose="020B0909000000000000" pitchFamily="49" charset="-128"/>
              </a:rPr>
              <a:t>フォロワー型（実務家）</a:t>
            </a:r>
            <a:endParaRPr lang="en-US" altLang="ja-JP" dirty="0">
              <a:solidFill>
                <a:srgbClr val="FF0000"/>
              </a:solidFill>
              <a:latin typeface="HG創英角ｺﾞｼｯｸUB" panose="020B0909000000000000" pitchFamily="49" charset="-128"/>
              <a:ea typeface="HG創英角ｺﾞｼｯｸUB" panose="020B0909000000000000" pitchFamily="49" charset="-128"/>
            </a:endParaRPr>
          </a:p>
          <a:p>
            <a:r>
              <a:rPr lang="ja-JP" altLang="en-US" u="none" strike="noStrike" dirty="0">
                <a:effectLst/>
                <a:latin typeface="HG創英角ｺﾞｼｯｸUB" panose="020B0909000000000000" pitchFamily="49" charset="-128"/>
                <a:ea typeface="HG創英角ｺﾞｼｯｸUB" panose="020B0909000000000000" pitchFamily="49" charset="-128"/>
              </a:rPr>
              <a:t>　集団や組織の中で自分に与えられた仕事をきちんと行い、リーダーを支えてゆくタイプ</a:t>
            </a:r>
            <a:endParaRPr lang="ja-JP" altLang="en-US" i="0" u="none" strike="noStrike" dirty="0">
              <a:effectLst/>
              <a:latin typeface="HG創英角ｺﾞｼｯｸUB" panose="020B0909000000000000" pitchFamily="49" charset="-128"/>
              <a:ea typeface="HG創英角ｺﾞｼｯｸUB" panose="020B0909000000000000" pitchFamily="49" charset="-128"/>
            </a:endParaRPr>
          </a:p>
          <a:p>
            <a:r>
              <a:rPr kumimoji="1" lang="ja-JP" altLang="en-US" dirty="0">
                <a:solidFill>
                  <a:srgbClr val="FF0000"/>
                </a:solidFill>
                <a:latin typeface="HG創英角ｺﾞｼｯｸUB" panose="020B0909000000000000" pitchFamily="49" charset="-128"/>
                <a:ea typeface="HG創英角ｺﾞｼｯｸUB" panose="020B0909000000000000" pitchFamily="49" charset="-128"/>
              </a:rPr>
              <a:t>エキスパート型（専門家）</a:t>
            </a:r>
            <a:endParaRPr kumimoji="1" lang="en-US" altLang="ja-JP" dirty="0">
              <a:solidFill>
                <a:srgbClr val="FF0000"/>
              </a:solidFill>
              <a:latin typeface="HG創英角ｺﾞｼｯｸUB" panose="020B0909000000000000" pitchFamily="49" charset="-128"/>
              <a:ea typeface="HG創英角ｺﾞｼｯｸUB" panose="020B0909000000000000" pitchFamily="49" charset="-128"/>
            </a:endParaRPr>
          </a:p>
          <a:p>
            <a:r>
              <a:rPr lang="ja-JP" altLang="en-US" u="none" strike="noStrike" dirty="0">
                <a:effectLst/>
                <a:latin typeface="HG創英角ｺﾞｼｯｸUB" panose="020B0909000000000000" pitchFamily="49" charset="-128"/>
                <a:ea typeface="HG創英角ｺﾞｼｯｸUB" panose="020B0909000000000000" pitchFamily="49" charset="-128"/>
              </a:rPr>
              <a:t>　自分の技術やスキルを磨き、興味のあることをして自律的に生きようとするタイプ</a:t>
            </a:r>
            <a:endParaRPr lang="ja-JP" altLang="en-US" i="0" u="none" strike="noStrike" dirty="0">
              <a:effectLst/>
              <a:latin typeface="HG創英角ｺﾞｼｯｸUB" panose="020B0909000000000000" pitchFamily="49" charset="-128"/>
              <a:ea typeface="HG創英角ｺﾞｼｯｸUB" panose="020B0909000000000000" pitchFamily="49" charset="-128"/>
            </a:endParaRPr>
          </a:p>
          <a:p>
            <a:r>
              <a:rPr kumimoji="1" lang="ja-JP" altLang="en-US" dirty="0">
                <a:solidFill>
                  <a:srgbClr val="FF0000"/>
                </a:solidFill>
                <a:latin typeface="HG創英角ｺﾞｼｯｸUB" panose="020B0909000000000000" pitchFamily="49" charset="-128"/>
                <a:ea typeface="HG創英角ｺﾞｼｯｸUB" panose="020B0909000000000000" pitchFamily="49" charset="-128"/>
              </a:rPr>
              <a:t>パイオニア型（開拓者）</a:t>
            </a:r>
            <a:endParaRPr kumimoji="1" lang="en-US" altLang="ja-JP" dirty="0">
              <a:solidFill>
                <a:srgbClr val="FF0000"/>
              </a:solidFill>
              <a:latin typeface="HG創英角ｺﾞｼｯｸUB" panose="020B0909000000000000" pitchFamily="49" charset="-128"/>
              <a:ea typeface="HG創英角ｺﾞｼｯｸUB" panose="020B0909000000000000" pitchFamily="49" charset="-128"/>
            </a:endParaRPr>
          </a:p>
          <a:p>
            <a:r>
              <a:rPr lang="ja-JP" altLang="en-US" u="none" strike="noStrike" dirty="0">
                <a:effectLst/>
                <a:latin typeface="HG創英角ｺﾞｼｯｸUB" panose="020B0909000000000000" pitchFamily="49" charset="-128"/>
                <a:ea typeface="HG創英角ｺﾞｼｯｸUB" panose="020B0909000000000000" pitchFamily="49" charset="-128"/>
              </a:rPr>
              <a:t>　自分の夢を追い、自分流を通し、リスクを回避しながらやり遂げようとするタイプ</a:t>
            </a:r>
            <a:endParaRPr kumimoji="1" lang="ja-JP" altLang="en-US" dirty="0">
              <a:latin typeface="HG創英角ｺﾞｼｯｸUB" panose="020B0909000000000000" pitchFamily="49" charset="-128"/>
              <a:ea typeface="HG創英角ｺﾞｼｯｸUB" panose="020B0909000000000000" pitchFamily="49" charset="-128"/>
            </a:endParaRPr>
          </a:p>
        </p:txBody>
      </p:sp>
      <p:cxnSp>
        <p:nvCxnSpPr>
          <p:cNvPr id="11" name="直線矢印コネクタ 10">
            <a:extLst>
              <a:ext uri="{FF2B5EF4-FFF2-40B4-BE49-F238E27FC236}">
                <a16:creationId xmlns:a16="http://schemas.microsoft.com/office/drawing/2014/main" xmlns="" id="{FE2CA20C-F196-4577-BF28-439CDA023107}"/>
              </a:ext>
            </a:extLst>
          </p:cNvPr>
          <p:cNvCxnSpPr>
            <a:cxnSpLocks/>
          </p:cNvCxnSpPr>
          <p:nvPr/>
        </p:nvCxnSpPr>
        <p:spPr>
          <a:xfrm>
            <a:off x="5796136" y="1543706"/>
            <a:ext cx="633794" cy="11167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xmlns="" id="{E8800470-0DD0-43E8-AD69-9E9765B90EBA}"/>
              </a:ext>
            </a:extLst>
          </p:cNvPr>
          <p:cNvSpPr/>
          <p:nvPr/>
        </p:nvSpPr>
        <p:spPr>
          <a:xfrm>
            <a:off x="176522" y="80709"/>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５　ＰＯＤ出力帳票</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238809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19</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134607" y="9324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５　ＰＯＤ出力帳票</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11" name="テキスト ボックス 10">
            <a:extLst>
              <a:ext uri="{FF2B5EF4-FFF2-40B4-BE49-F238E27FC236}">
                <a16:creationId xmlns:a16="http://schemas.microsoft.com/office/drawing/2014/main" xmlns="" id="{3224C8C4-8BC3-4C80-9AC5-8D7418E697F8}"/>
              </a:ext>
            </a:extLst>
          </p:cNvPr>
          <p:cNvSpPr txBox="1"/>
          <p:nvPr/>
        </p:nvSpPr>
        <p:spPr>
          <a:xfrm>
            <a:off x="443442" y="762332"/>
            <a:ext cx="3843851" cy="400110"/>
          </a:xfrm>
          <a:prstGeom prst="rect">
            <a:avLst/>
          </a:prstGeom>
          <a:noFill/>
        </p:spPr>
        <p:txBody>
          <a:bodyPr wrap="square" rtlCol="0">
            <a:spAutoFit/>
          </a:bodyPr>
          <a:lstStyle/>
          <a:p>
            <a:pPr eaLnBrk="1" fontAlgn="auto" hangingPunct="1">
              <a:spcBef>
                <a:spcPts val="0"/>
              </a:spcBef>
              <a:spcAft>
                <a:spcPts val="0"/>
              </a:spcAft>
            </a:pPr>
            <a:r>
              <a:rPr lang="ja-JP" altLang="en-US" sz="2000" b="1" dirty="0">
                <a:solidFill>
                  <a:prstClr val="black"/>
                </a:solidFill>
                <a:latin typeface="游ゴシック" panose="020F0502020204030204"/>
                <a:ea typeface="游ゴシック" panose="020B0400000000000000" pitchFamily="50" charset="-128"/>
              </a:rPr>
              <a:t>設問数</a:t>
            </a:r>
            <a:r>
              <a:rPr lang="en-US" altLang="ja-JP" sz="2000" b="1" dirty="0">
                <a:solidFill>
                  <a:prstClr val="black"/>
                </a:solidFill>
                <a:latin typeface="游ゴシック" panose="020F0502020204030204"/>
                <a:ea typeface="游ゴシック" panose="020B0400000000000000" pitchFamily="50" charset="-128"/>
              </a:rPr>
              <a:t>120</a:t>
            </a:r>
            <a:r>
              <a:rPr lang="ja-JP" altLang="en-US" sz="2000" b="1" dirty="0">
                <a:solidFill>
                  <a:prstClr val="black"/>
                </a:solidFill>
                <a:latin typeface="游ゴシック" panose="020F0502020204030204"/>
                <a:ea typeface="游ゴシック" panose="020B0400000000000000" pitchFamily="50" charset="-128"/>
              </a:rPr>
              <a:t>問・回答時間：約</a:t>
            </a:r>
            <a:r>
              <a:rPr lang="en-US" altLang="ja-JP" sz="2000" b="1" dirty="0">
                <a:solidFill>
                  <a:prstClr val="black"/>
                </a:solidFill>
                <a:latin typeface="游ゴシック" panose="020F0502020204030204"/>
                <a:ea typeface="游ゴシック" panose="020B0400000000000000" pitchFamily="50" charset="-128"/>
              </a:rPr>
              <a:t>8</a:t>
            </a:r>
            <a:r>
              <a:rPr lang="ja-JP" altLang="en-US" sz="2000" b="1" dirty="0">
                <a:solidFill>
                  <a:prstClr val="black"/>
                </a:solidFill>
                <a:latin typeface="游ゴシック" panose="020F0502020204030204"/>
                <a:ea typeface="游ゴシック" panose="020B0400000000000000" pitchFamily="50" charset="-128"/>
              </a:rPr>
              <a:t>分</a:t>
            </a:r>
          </a:p>
        </p:txBody>
      </p:sp>
      <p:pic>
        <p:nvPicPr>
          <p:cNvPr id="14" name="図 13">
            <a:extLst>
              <a:ext uri="{FF2B5EF4-FFF2-40B4-BE49-F238E27FC236}">
                <a16:creationId xmlns:a16="http://schemas.microsoft.com/office/drawing/2014/main" xmlns="" id="{8A4C2794-2666-4F30-9A7E-5FE04ECA901A}"/>
              </a:ext>
            </a:extLst>
          </p:cNvPr>
          <p:cNvPicPr>
            <a:picLocks noChangeAspect="1"/>
          </p:cNvPicPr>
          <p:nvPr/>
        </p:nvPicPr>
        <p:blipFill rotWithShape="1">
          <a:blip r:embed="rId3"/>
          <a:srcRect l="21926" t="18796" r="46721" b="8246"/>
          <a:stretch/>
        </p:blipFill>
        <p:spPr>
          <a:xfrm>
            <a:off x="431610" y="1137391"/>
            <a:ext cx="3822700" cy="5271700"/>
          </a:xfrm>
          <a:prstGeom prst="rect">
            <a:avLst/>
          </a:prstGeom>
          <a:ln>
            <a:solidFill>
              <a:srgbClr val="4472C4"/>
            </a:solidFill>
          </a:ln>
        </p:spPr>
      </p:pic>
      <p:pic>
        <p:nvPicPr>
          <p:cNvPr id="15" name="図 14">
            <a:extLst>
              <a:ext uri="{FF2B5EF4-FFF2-40B4-BE49-F238E27FC236}">
                <a16:creationId xmlns:a16="http://schemas.microsoft.com/office/drawing/2014/main" xmlns="" id="{E7D09903-2ACA-447B-B131-8823D61471D9}"/>
              </a:ext>
            </a:extLst>
          </p:cNvPr>
          <p:cNvPicPr>
            <a:picLocks noChangeAspect="1"/>
          </p:cNvPicPr>
          <p:nvPr/>
        </p:nvPicPr>
        <p:blipFill rotWithShape="1">
          <a:blip r:embed="rId4"/>
          <a:srcRect l="21770" t="18424" r="46878" b="6487"/>
          <a:stretch/>
        </p:blipFill>
        <p:spPr>
          <a:xfrm>
            <a:off x="2260179" y="1184217"/>
            <a:ext cx="3822700" cy="5271699"/>
          </a:xfrm>
          <a:prstGeom prst="rect">
            <a:avLst/>
          </a:prstGeom>
          <a:ln>
            <a:solidFill>
              <a:srgbClr val="4472C4"/>
            </a:solidFill>
          </a:ln>
        </p:spPr>
      </p:pic>
      <p:pic>
        <p:nvPicPr>
          <p:cNvPr id="16" name="図 15">
            <a:extLst>
              <a:ext uri="{FF2B5EF4-FFF2-40B4-BE49-F238E27FC236}">
                <a16:creationId xmlns:a16="http://schemas.microsoft.com/office/drawing/2014/main" xmlns="" id="{91669AA4-A925-4E26-8A92-467FEE9BDBAF}"/>
              </a:ext>
            </a:extLst>
          </p:cNvPr>
          <p:cNvPicPr>
            <a:picLocks noChangeAspect="1"/>
          </p:cNvPicPr>
          <p:nvPr/>
        </p:nvPicPr>
        <p:blipFill rotWithShape="1">
          <a:blip r:embed="rId5"/>
          <a:srcRect l="21978" t="19072" r="47086" b="5747"/>
          <a:stretch/>
        </p:blipFill>
        <p:spPr>
          <a:xfrm>
            <a:off x="5087739" y="1217267"/>
            <a:ext cx="3843851" cy="5271697"/>
          </a:xfrm>
          <a:prstGeom prst="rect">
            <a:avLst/>
          </a:prstGeom>
          <a:ln>
            <a:solidFill>
              <a:srgbClr val="4472C4"/>
            </a:solidFill>
          </a:ln>
        </p:spPr>
      </p:pic>
    </p:spTree>
    <p:extLst>
      <p:ext uri="{BB962C8B-B14F-4D97-AF65-F5344CB8AC3E}">
        <p14:creationId xmlns:p14="http://schemas.microsoft.com/office/powerpoint/2010/main" val="58327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2</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eaLnBrk="1"/>
            <a:r>
              <a:rPr lang="en-US" altLang="ja-JP" sz="2800" dirty="0">
                <a:solidFill>
                  <a:srgbClr val="000000"/>
                </a:solidFill>
                <a:latin typeface="HG創英角ｺﾞｼｯｸUB" panose="020B0909000000000000" pitchFamily="49" charset="-128"/>
                <a:ea typeface="HG創英角ｺﾞｼｯｸUB" panose="020B0909000000000000" pitchFamily="49" charset="-128"/>
              </a:rPr>
              <a:t>1</a:t>
            </a:r>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　表参道メンタルヘルス研究所の目的</a:t>
            </a:r>
            <a:endParaRPr lang="en-US" altLang="ja-JP" sz="2800"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7" name="テキスト ボックス 6"/>
          <p:cNvSpPr txBox="1"/>
          <p:nvPr/>
        </p:nvSpPr>
        <p:spPr>
          <a:xfrm>
            <a:off x="114070" y="684026"/>
            <a:ext cx="8706402" cy="1384995"/>
          </a:xfrm>
          <a:prstGeom prst="rect">
            <a:avLst/>
          </a:prstGeom>
          <a:noFill/>
        </p:spPr>
        <p:txBody>
          <a:bodyPr wrap="square" rtlCol="0">
            <a:spAutoFit/>
          </a:bodyPr>
          <a:lstStyle/>
          <a:p>
            <a:r>
              <a:rPr lang="ja-JP" altLang="en-US" sz="2800" dirty="0">
                <a:latin typeface="HGS創英角ｺﾞｼｯｸUB" panose="020B0900000000000000" pitchFamily="50" charset="-128"/>
                <a:ea typeface="HGS創英角ｺﾞｼｯｸUB" panose="020B0900000000000000" pitchFamily="50" charset="-128"/>
              </a:rPr>
              <a:t>ビジネスパーソンの、メンタル不調の問題を解決するために、この研究所はスペシャリスト集団で結成されました。</a:t>
            </a:r>
            <a:endParaRPr kumimoji="1" lang="ja-JP" altLang="en-US" sz="2800" dirty="0">
              <a:latin typeface="HGS創英角ｺﾞｼｯｸUB" panose="020B0900000000000000" pitchFamily="50" charset="-128"/>
              <a:ea typeface="HGS創英角ｺﾞｼｯｸUB" panose="020B0900000000000000" pitchFamily="50" charset="-128"/>
            </a:endParaRPr>
          </a:p>
        </p:txBody>
      </p:sp>
      <p:sp>
        <p:nvSpPr>
          <p:cNvPr id="12" name="テキスト ボックス 11"/>
          <p:cNvSpPr txBox="1"/>
          <p:nvPr/>
        </p:nvSpPr>
        <p:spPr>
          <a:xfrm>
            <a:off x="139173" y="2191329"/>
            <a:ext cx="4441550" cy="1631216"/>
          </a:xfrm>
          <a:prstGeom prst="rect">
            <a:avLst/>
          </a:prstGeom>
          <a:noFill/>
        </p:spPr>
        <p:txBody>
          <a:bodyPr wrap="square" rtlCol="0">
            <a:spAutoFit/>
          </a:bodyPr>
          <a:lstStyle/>
          <a:p>
            <a:r>
              <a:rPr lang="ja-JP" altLang="en-US" sz="2000" dirty="0">
                <a:latin typeface="HG創英角ｺﾞｼｯｸUB" panose="020B0909000000000000" pitchFamily="49" charset="-128"/>
                <a:ea typeface="HG創英角ｺﾞｼｯｸUB" panose="020B0909000000000000" pitchFamily="49" charset="-128"/>
              </a:rPr>
              <a:t>「働きがいのある人間らしい仕事の実現」</a:t>
            </a:r>
            <a:r>
              <a:rPr lang="en-US" altLang="ja-JP" sz="2000" dirty="0">
                <a:latin typeface="HG創英角ｺﾞｼｯｸUB" panose="020B0909000000000000" pitchFamily="49" charset="-128"/>
                <a:ea typeface="HG創英角ｺﾞｼｯｸUB" panose="020B0909000000000000" pitchFamily="49" charset="-128"/>
              </a:rPr>
              <a:t>(</a:t>
            </a:r>
            <a:r>
              <a:rPr lang="ja-JP" altLang="en-US" sz="2000" dirty="0">
                <a:latin typeface="HG創英角ｺﾞｼｯｸUB" panose="020B0909000000000000" pitchFamily="49" charset="-128"/>
                <a:ea typeface="HG創英角ｺﾞｼｯｸUB" panose="020B0909000000000000" pitchFamily="49" charset="-128"/>
              </a:rPr>
              <a:t>ディーセント・ワーク</a:t>
            </a:r>
            <a:r>
              <a:rPr lang="en-US" altLang="ja-JP" sz="2000" dirty="0">
                <a:latin typeface="HG創英角ｺﾞｼｯｸUB" panose="020B0909000000000000" pitchFamily="49" charset="-128"/>
                <a:ea typeface="HG創英角ｺﾞｼｯｸUB" panose="020B0909000000000000" pitchFamily="49" charset="-128"/>
              </a:rPr>
              <a:t>)</a:t>
            </a:r>
            <a:endParaRPr lang="ja-JP" altLang="en-US" sz="2000" dirty="0">
              <a:latin typeface="HG創英角ｺﾞｼｯｸUB" panose="020B0909000000000000" pitchFamily="49" charset="-128"/>
              <a:ea typeface="HG創英角ｺﾞｼｯｸUB" panose="020B0909000000000000" pitchFamily="49" charset="-128"/>
            </a:endParaRPr>
          </a:p>
          <a:p>
            <a:r>
              <a:rPr lang="ja-JP" altLang="en-US" sz="2000" dirty="0">
                <a:latin typeface="HG創英角ｺﾞｼｯｸUB" panose="020B0909000000000000" pitchFamily="49" charset="-128"/>
                <a:ea typeface="HG創英角ｺﾞｼｯｸUB" panose="020B0909000000000000" pitchFamily="49" charset="-128"/>
              </a:rPr>
              <a:t>これが、多くのビジネスパーソンを救うことにつながることだと</a:t>
            </a:r>
          </a:p>
          <a:p>
            <a:r>
              <a:rPr lang="ja-JP" altLang="en-US" sz="2000" dirty="0">
                <a:latin typeface="HG創英角ｺﾞｼｯｸUB" panose="020B0909000000000000" pitchFamily="49" charset="-128"/>
                <a:ea typeface="HG創英角ｺﾞｼｯｸUB" panose="020B0909000000000000" pitchFamily="49" charset="-128"/>
              </a:rPr>
              <a:t>私たちは考えています。</a:t>
            </a:r>
          </a:p>
        </p:txBody>
      </p:sp>
      <p:pic>
        <p:nvPicPr>
          <p:cNvPr id="8" name="図 7"/>
          <p:cNvPicPr>
            <a:picLocks noChangeAspect="1"/>
          </p:cNvPicPr>
          <p:nvPr/>
        </p:nvPicPr>
        <p:blipFill>
          <a:blip r:embed="rId3"/>
          <a:stretch>
            <a:fillRect/>
          </a:stretch>
        </p:blipFill>
        <p:spPr>
          <a:xfrm>
            <a:off x="6156176" y="2191329"/>
            <a:ext cx="2166267" cy="1366753"/>
          </a:xfrm>
          <a:prstGeom prst="rect">
            <a:avLst/>
          </a:prstGeom>
          <a:ln>
            <a:solidFill>
              <a:schemeClr val="accent1">
                <a:shade val="50000"/>
              </a:schemeClr>
            </a:solidFill>
          </a:ln>
        </p:spPr>
      </p:pic>
      <p:pic>
        <p:nvPicPr>
          <p:cNvPr id="13" name="図 12"/>
          <p:cNvPicPr>
            <a:picLocks noChangeAspect="1"/>
          </p:cNvPicPr>
          <p:nvPr/>
        </p:nvPicPr>
        <p:blipFill>
          <a:blip r:embed="rId4"/>
          <a:stretch>
            <a:fillRect/>
          </a:stretch>
        </p:blipFill>
        <p:spPr>
          <a:xfrm>
            <a:off x="4427293" y="2151710"/>
            <a:ext cx="1440851" cy="1431616"/>
          </a:xfrm>
          <a:prstGeom prst="rect">
            <a:avLst/>
          </a:prstGeom>
        </p:spPr>
      </p:pic>
      <p:sp>
        <p:nvSpPr>
          <p:cNvPr id="18" name="テキスト ボックス 17"/>
          <p:cNvSpPr txBox="1"/>
          <p:nvPr/>
        </p:nvSpPr>
        <p:spPr>
          <a:xfrm>
            <a:off x="4860032" y="3626001"/>
            <a:ext cx="3683652" cy="523220"/>
          </a:xfrm>
          <a:prstGeom prst="rect">
            <a:avLst/>
          </a:prstGeom>
          <a:noFill/>
        </p:spPr>
        <p:txBody>
          <a:bodyPr wrap="square" rtlCol="0">
            <a:spAutoFit/>
          </a:bodyPr>
          <a:lstStyle/>
          <a:p>
            <a:r>
              <a:rPr lang="en-US" altLang="ja-JP" sz="1400" dirty="0">
                <a:latin typeface="HG創英角ｺﾞｼｯｸUB" panose="020B0909000000000000" pitchFamily="49" charset="-128"/>
                <a:ea typeface="HG創英角ｺﾞｼｯｸUB" panose="020B0909000000000000" pitchFamily="49" charset="-128"/>
              </a:rPr>
              <a:t>SDGs17</a:t>
            </a:r>
            <a:r>
              <a:rPr lang="ja-JP" altLang="en-US" sz="1400" dirty="0">
                <a:latin typeface="HG創英角ｺﾞｼｯｸUB" panose="020B0909000000000000" pitchFamily="49" charset="-128"/>
                <a:ea typeface="HG創英角ｺﾞｼｯｸUB" panose="020B0909000000000000" pitchFamily="49" charset="-128"/>
              </a:rPr>
              <a:t>の開発目標８は、「ディーセント・ワークと経済成長」とされています。</a:t>
            </a:r>
            <a:endParaRPr lang="ja-JP" altLang="en-US" sz="2400" dirty="0">
              <a:latin typeface="HG創英角ｺﾞｼｯｸUB" panose="020B0909000000000000" pitchFamily="49" charset="-128"/>
              <a:ea typeface="HG創英角ｺﾞｼｯｸUB" panose="020B0909000000000000" pitchFamily="49" charset="-128"/>
            </a:endParaRPr>
          </a:p>
        </p:txBody>
      </p:sp>
      <p:sp>
        <p:nvSpPr>
          <p:cNvPr id="17" name="テキスト ボックス 16"/>
          <p:cNvSpPr txBox="1"/>
          <p:nvPr/>
        </p:nvSpPr>
        <p:spPr>
          <a:xfrm>
            <a:off x="176745" y="4271529"/>
            <a:ext cx="8739126" cy="2554545"/>
          </a:xfrm>
          <a:prstGeom prst="rect">
            <a:avLst/>
          </a:prstGeom>
          <a:noFill/>
        </p:spPr>
        <p:txBody>
          <a:bodyPr wrap="square" rtlCol="0">
            <a:spAutoFit/>
          </a:bodyPr>
          <a:lstStyle/>
          <a:p>
            <a:r>
              <a:rPr lang="ja-JP" altLang="en-US" sz="2400" dirty="0">
                <a:latin typeface="HGS創英角ｺﾞｼｯｸUB" panose="020B0900000000000000" pitchFamily="50" charset="-128"/>
                <a:ea typeface="HGS創英角ｺﾞｼｯｸUB" panose="020B0900000000000000" pitchFamily="50" charset="-128"/>
              </a:rPr>
              <a:t>組織心理学・心理測定論に基づいた分析ツール</a:t>
            </a:r>
            <a:r>
              <a:rPr kumimoji="1" lang="ja-JP" altLang="en-US" sz="2400" dirty="0">
                <a:latin typeface="HGS創英角ｺﾞｼｯｸUB" panose="020B0900000000000000" pitchFamily="50" charset="-128"/>
                <a:ea typeface="HGS創英角ｺﾞｼｯｸUB" panose="020B0900000000000000" pitchFamily="50" charset="-128"/>
              </a:rPr>
              <a:t>により</a:t>
            </a:r>
            <a:endParaRPr kumimoji="1" lang="en-US" altLang="ja-JP" sz="2400" dirty="0">
              <a:latin typeface="HGS創英角ｺﾞｼｯｸUB" panose="020B0900000000000000" pitchFamily="50" charset="-128"/>
              <a:ea typeface="HGS創英角ｺﾞｼｯｸUB" panose="020B0900000000000000" pitchFamily="50" charset="-128"/>
            </a:endParaRPr>
          </a:p>
          <a:p>
            <a:r>
              <a:rPr lang="ja-JP" altLang="en-US" sz="2400" dirty="0">
                <a:latin typeface="HGS創英角ｺﾞｼｯｸUB" panose="020B0900000000000000" pitchFamily="50" charset="-128"/>
                <a:ea typeface="HGS創英角ｺﾞｼｯｸUB" panose="020B0900000000000000" pitchFamily="50" charset="-128"/>
              </a:rPr>
              <a:t>・ビジネスパーソンのメンタルコンディションのチェック</a:t>
            </a:r>
            <a:endParaRPr lang="en-US" altLang="ja-JP" sz="2400" dirty="0">
              <a:latin typeface="HGS創英角ｺﾞｼｯｸUB" panose="020B0900000000000000" pitchFamily="50" charset="-128"/>
              <a:ea typeface="HGS創英角ｺﾞｼｯｸUB" panose="020B0900000000000000" pitchFamily="50" charset="-128"/>
            </a:endParaRPr>
          </a:p>
          <a:p>
            <a:r>
              <a:rPr lang="ja-JP" altLang="en-US" sz="2400" dirty="0">
                <a:latin typeface="HGS創英角ｺﾞｼｯｸUB" panose="020B0900000000000000" pitchFamily="50" charset="-128"/>
                <a:ea typeface="HGS創英角ｺﾞｼｯｸUB" panose="020B0900000000000000" pitchFamily="50" charset="-128"/>
              </a:rPr>
              <a:t>・</a:t>
            </a:r>
            <a:r>
              <a:rPr kumimoji="1" lang="ja-JP" altLang="en-US" sz="2400" dirty="0">
                <a:latin typeface="HGS創英角ｺﾞｼｯｸUB" panose="020B0900000000000000" pitchFamily="50" charset="-128"/>
                <a:ea typeface="HGS創英角ｺﾞｼｯｸUB" panose="020B0900000000000000" pitchFamily="50" charset="-128"/>
              </a:rPr>
              <a:t>仕事のミスマッチを防ぐ</a:t>
            </a:r>
          </a:p>
          <a:p>
            <a:r>
              <a:rPr lang="ja-JP" altLang="en-US" sz="2400" dirty="0">
                <a:latin typeface="HGS創英角ｺﾞｼｯｸUB" panose="020B0900000000000000" pitchFamily="50" charset="-128"/>
                <a:ea typeface="HGS創英角ｺﾞｼｯｸUB" panose="020B0900000000000000" pitchFamily="50" charset="-128"/>
              </a:rPr>
              <a:t>・組織のゆがみを発見・是正する</a:t>
            </a:r>
          </a:p>
          <a:p>
            <a:r>
              <a:rPr lang="ja-JP" altLang="en-US" sz="2400" dirty="0">
                <a:latin typeface="HGS創英角ｺﾞｼｯｸUB" panose="020B0900000000000000" pitchFamily="50" charset="-128"/>
                <a:ea typeface="HGS創英角ｺﾞｼｯｸUB" panose="020B0900000000000000" pitchFamily="50" charset="-128"/>
              </a:rPr>
              <a:t>その結果として個人個人が、生き生きと働ける環境整備のお手伝いをします。</a:t>
            </a:r>
            <a:endParaRPr lang="ja-JP" altLang="en-US" dirty="0">
              <a:latin typeface="HGS創英角ｺﾞｼｯｸUB" panose="020B0900000000000000" pitchFamily="50" charset="-128"/>
              <a:ea typeface="HGS創英角ｺﾞｼｯｸUB" panose="020B0900000000000000" pitchFamily="50" charset="-128"/>
            </a:endParaRPr>
          </a:p>
          <a:p>
            <a:endParaRPr kumimoji="1" lang="ja-JP" altLang="en-US" dirty="0">
              <a:latin typeface="HGS創英角ｺﾞｼｯｸUB" panose="020B0900000000000000" pitchFamily="50" charset="-128"/>
              <a:ea typeface="HGS創英角ｺﾞｼｯｸUB" panose="020B0900000000000000" pitchFamily="50" charset="-128"/>
            </a:endParaRPr>
          </a:p>
        </p:txBody>
      </p:sp>
      <p:pic>
        <p:nvPicPr>
          <p:cNvPr id="2" name="図 1"/>
          <p:cNvPicPr>
            <a:picLocks noChangeAspect="1"/>
          </p:cNvPicPr>
          <p:nvPr/>
        </p:nvPicPr>
        <p:blipFill>
          <a:blip r:embed="rId5"/>
          <a:stretch>
            <a:fillRect/>
          </a:stretch>
        </p:blipFill>
        <p:spPr>
          <a:xfrm>
            <a:off x="7020272" y="2901"/>
            <a:ext cx="683018" cy="683018"/>
          </a:xfrm>
          <a:prstGeom prst="rect">
            <a:avLst/>
          </a:prstGeom>
        </p:spPr>
      </p:pic>
    </p:spTree>
    <p:extLst>
      <p:ext uri="{BB962C8B-B14F-4D97-AF65-F5344CB8AC3E}">
        <p14:creationId xmlns:p14="http://schemas.microsoft.com/office/powerpoint/2010/main" val="1355247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テキスト ボックス 10">
            <a:extLst>
              <a:ext uri="{FF2B5EF4-FFF2-40B4-BE49-F238E27FC236}">
                <a16:creationId xmlns:a16="http://schemas.microsoft.com/office/drawing/2014/main" xmlns="" id="{1996DE89-9A43-45FE-A57C-2075BF9B98A2}"/>
              </a:ext>
            </a:extLst>
          </p:cNvPr>
          <p:cNvSpPr txBox="1">
            <a:spLocks noChangeArrowheads="1"/>
          </p:cNvSpPr>
          <p:nvPr/>
        </p:nvSpPr>
        <p:spPr bwMode="auto">
          <a:xfrm>
            <a:off x="261938" y="187325"/>
            <a:ext cx="3571875"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まとめ</a:t>
            </a:r>
          </a:p>
        </p:txBody>
      </p:sp>
      <p:cxnSp>
        <p:nvCxnSpPr>
          <p:cNvPr id="8" name="直線コネクタ 7">
            <a:extLst>
              <a:ext uri="{FF2B5EF4-FFF2-40B4-BE49-F238E27FC236}">
                <a16:creationId xmlns:a16="http://schemas.microsoft.com/office/drawing/2014/main" xmlns="" id="{2294CD98-7EC8-42DA-8914-129840EA5602}"/>
              </a:ext>
            </a:extLst>
          </p:cNvPr>
          <p:cNvCxnSpPr/>
          <p:nvPr/>
        </p:nvCxnSpPr>
        <p:spPr>
          <a:xfrm flipH="1">
            <a:off x="261938" y="685800"/>
            <a:ext cx="82962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2"/>
          <a:stretch>
            <a:fillRect/>
          </a:stretch>
        </p:blipFill>
        <p:spPr>
          <a:xfrm>
            <a:off x="683568" y="3573016"/>
            <a:ext cx="1908845" cy="2383683"/>
          </a:xfrm>
          <a:prstGeom prst="rect">
            <a:avLst/>
          </a:prstGeom>
        </p:spPr>
      </p:pic>
    </p:spTree>
    <p:extLst>
      <p:ext uri="{BB962C8B-B14F-4D97-AF65-F5344CB8AC3E}">
        <p14:creationId xmlns:p14="http://schemas.microsoft.com/office/powerpoint/2010/main" val="362284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3</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１　表参道メンタルヘルス研究所　歩み　</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9" name="テキスト ボックス 8">
            <a:extLst>
              <a:ext uri="{FF2B5EF4-FFF2-40B4-BE49-F238E27FC236}">
                <a16:creationId xmlns:a16="http://schemas.microsoft.com/office/drawing/2014/main" xmlns="" id="{961349FF-3AB4-4C1B-9A45-FC48E2340E61}"/>
              </a:ext>
            </a:extLst>
          </p:cNvPr>
          <p:cNvSpPr txBox="1"/>
          <p:nvPr/>
        </p:nvSpPr>
        <p:spPr>
          <a:xfrm>
            <a:off x="251520" y="1020715"/>
            <a:ext cx="8278191" cy="4708981"/>
          </a:xfrm>
          <a:prstGeom prst="rect">
            <a:avLst/>
          </a:prstGeom>
          <a:noFill/>
        </p:spPr>
        <p:txBody>
          <a:bodyPr wrap="square">
            <a:spAutoFit/>
          </a:bodyPr>
          <a:lstStyle/>
          <a:p>
            <a:pPr eaLnBrk="1" hangingPunct="1"/>
            <a:r>
              <a:rPr lang="en-US" altLang="ja-JP" sz="2000" dirty="0">
                <a:solidFill>
                  <a:srgbClr val="000000"/>
                </a:solidFill>
                <a:latin typeface="HG創英角ｺﾞｼｯｸUB" panose="020B0909000000000000" pitchFamily="49" charset="-128"/>
                <a:ea typeface="HG創英角ｺﾞｼｯｸUB" panose="020B0909000000000000" pitchFamily="49" charset="-128"/>
              </a:rPr>
              <a:t>2014 </a:t>
            </a:r>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年 </a:t>
            </a:r>
            <a:r>
              <a:rPr lang="en-US" altLang="ja-JP" sz="2000" dirty="0">
                <a:solidFill>
                  <a:srgbClr val="000000"/>
                </a:solidFill>
                <a:latin typeface="HG創英角ｺﾞｼｯｸUB" panose="020B0909000000000000" pitchFamily="49" charset="-128"/>
                <a:ea typeface="HG創英角ｺﾞｼｯｸUB" panose="020B0909000000000000" pitchFamily="49" charset="-128"/>
              </a:rPr>
              <a:t>12 </a:t>
            </a:r>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月</a:t>
            </a:r>
            <a:r>
              <a:rPr lang="en-US" altLang="ja-JP" sz="2000" dirty="0">
                <a:solidFill>
                  <a:srgbClr val="000000"/>
                </a:solidFill>
                <a:latin typeface="HG創英角ｺﾞｼｯｸUB" panose="020B0909000000000000" pitchFamily="49" charset="-128"/>
                <a:ea typeface="HG創英角ｺﾞｼｯｸUB" panose="020B0909000000000000" pitchFamily="49" charset="-128"/>
              </a:rPr>
              <a:t>11</a:t>
            </a:r>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日設立 </a:t>
            </a:r>
            <a:endParaRPr lang="en-US" altLang="ja-JP" sz="2000" dirty="0">
              <a:solidFill>
                <a:srgbClr val="000000"/>
              </a:solidFill>
              <a:latin typeface="HG創英角ｺﾞｼｯｸUB" panose="020B0909000000000000" pitchFamily="49" charset="-128"/>
              <a:ea typeface="HG創英角ｺﾞｼｯｸUB" panose="020B0909000000000000" pitchFamily="49" charset="-128"/>
            </a:endParaRPr>
          </a:p>
          <a:p>
            <a:pPr eaLnBrk="1" hangingPunct="1"/>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　ビジネスパーソンのメンタル不調の問題解決のため有志が集まり慶応大学ストレス研究センター長</a:t>
            </a:r>
            <a:r>
              <a:rPr lang="en-US" altLang="ja-JP" sz="2000"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当時</a:t>
            </a:r>
            <a:r>
              <a:rPr lang="en-US" altLang="ja-JP" sz="2000"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によって設立された慶応大学医学部発企業との業務提携契約を締結</a:t>
            </a:r>
          </a:p>
          <a:p>
            <a:pPr eaLnBrk="1" hangingPunct="1"/>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「メンタルヘルス連動型生産性向上コンサルティング」をスタート。</a:t>
            </a:r>
          </a:p>
          <a:p>
            <a:pPr eaLnBrk="1" hangingPunct="1"/>
            <a:endParaRPr lang="ja-JP" altLang="en-US" sz="2000" dirty="0">
              <a:solidFill>
                <a:srgbClr val="000000"/>
              </a:solidFill>
              <a:latin typeface="HG創英角ｺﾞｼｯｸUB" panose="020B0909000000000000" pitchFamily="49" charset="-128"/>
              <a:ea typeface="HG創英角ｺﾞｼｯｸUB" panose="020B0909000000000000" pitchFamily="49" charset="-128"/>
            </a:endParaRPr>
          </a:p>
          <a:p>
            <a:pPr eaLnBrk="1" hangingPunct="1"/>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　同時に、取締役の一人である乘濱氏開発のメンタルコンディションチェッカー</a:t>
            </a:r>
            <a:r>
              <a:rPr lang="en-US" altLang="ja-JP" sz="2000" dirty="0">
                <a:solidFill>
                  <a:srgbClr val="000000"/>
                </a:solidFill>
                <a:latin typeface="HG創英角ｺﾞｼｯｸUB" panose="020B0909000000000000" pitchFamily="49" charset="-128"/>
                <a:ea typeface="HG創英角ｺﾞｼｯｸUB" panose="020B0909000000000000" pitchFamily="49" charset="-128"/>
              </a:rPr>
              <a:t>(POD)</a:t>
            </a:r>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取り扱い開始。コンサルタントや士業</a:t>
            </a:r>
            <a:r>
              <a:rPr lang="en-US" altLang="ja-JP" sz="2000"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社会保険労務士など</a:t>
            </a:r>
            <a:r>
              <a:rPr lang="en-US" altLang="ja-JP" sz="2000"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向けサービス開始</a:t>
            </a:r>
            <a:endParaRPr lang="en-US" altLang="ja-JP" sz="2000" dirty="0">
              <a:solidFill>
                <a:srgbClr val="000000"/>
              </a:solidFill>
              <a:latin typeface="HG創英角ｺﾞｼｯｸUB" panose="020B0909000000000000" pitchFamily="49" charset="-128"/>
              <a:ea typeface="HG創英角ｺﾞｼｯｸUB" panose="020B0909000000000000" pitchFamily="49" charset="-128"/>
            </a:endParaRPr>
          </a:p>
          <a:p>
            <a:pPr eaLnBrk="1" hangingPunct="1"/>
            <a:endParaRPr lang="ja-JP" altLang="en-US" sz="2000" dirty="0">
              <a:solidFill>
                <a:srgbClr val="000000"/>
              </a:solidFill>
              <a:latin typeface="HG創英角ｺﾞｼｯｸUB" panose="020B0909000000000000" pitchFamily="49" charset="-128"/>
              <a:ea typeface="HG創英角ｺﾞｼｯｸUB" panose="020B0909000000000000" pitchFamily="49" charset="-128"/>
            </a:endParaRPr>
          </a:p>
          <a:p>
            <a:pPr eaLnBrk="1" hangingPunct="1"/>
            <a:r>
              <a:rPr lang="en-US" altLang="ja-JP" sz="2000" dirty="0">
                <a:solidFill>
                  <a:srgbClr val="000000"/>
                </a:solidFill>
                <a:latin typeface="HG創英角ｺﾞｼｯｸUB" panose="020B0909000000000000" pitchFamily="49" charset="-128"/>
                <a:ea typeface="HG創英角ｺﾞｼｯｸUB" panose="020B0909000000000000" pitchFamily="49" charset="-128"/>
              </a:rPr>
              <a:t>2018</a:t>
            </a:r>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年</a:t>
            </a:r>
            <a:r>
              <a:rPr lang="en-US" altLang="ja-JP" sz="2000" dirty="0">
                <a:solidFill>
                  <a:srgbClr val="000000"/>
                </a:solidFill>
                <a:latin typeface="HG創英角ｺﾞｼｯｸUB" panose="020B0909000000000000" pitchFamily="49" charset="-128"/>
                <a:ea typeface="HG創英角ｺﾞｼｯｸUB" panose="020B0909000000000000" pitchFamily="49" charset="-128"/>
              </a:rPr>
              <a:t>2</a:t>
            </a:r>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月～</a:t>
            </a:r>
          </a:p>
          <a:p>
            <a:pPr eaLnBrk="1" hangingPunct="1"/>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　運動がストレス開放に有効なプログラムであるとの考え方で、健康経営「ボディメーカー」の実験開始</a:t>
            </a:r>
          </a:p>
          <a:p>
            <a:pPr eaLnBrk="1" hangingPunct="1"/>
            <a:r>
              <a:rPr lang="ja-JP" altLang="en-US" sz="2000" smtClean="0">
                <a:solidFill>
                  <a:srgbClr val="000000"/>
                </a:solidFill>
                <a:latin typeface="HG創英角ｺﾞｼｯｸUB" panose="020B0909000000000000" pitchFamily="49" charset="-128"/>
                <a:ea typeface="HG創英角ｺﾞｼｯｸUB" panose="020B0909000000000000" pitchFamily="49" charset="-128"/>
              </a:rPr>
              <a:t>一流</a:t>
            </a:r>
            <a:r>
              <a:rPr lang="ja-JP" altLang="en-US" sz="2000" dirty="0">
                <a:solidFill>
                  <a:srgbClr val="000000"/>
                </a:solidFill>
                <a:latin typeface="HG創英角ｺﾞｼｯｸUB" panose="020B0909000000000000" pitchFamily="49" charset="-128"/>
                <a:ea typeface="HG創英角ｺﾞｼｯｸUB" panose="020B0909000000000000" pitchFamily="49" charset="-128"/>
              </a:rPr>
              <a:t>アスリートによる勉強会を主催</a:t>
            </a:r>
          </a:p>
          <a:p>
            <a:pPr eaLnBrk="1" hangingPunct="1"/>
            <a:endParaRPr lang="ja-JP" altLang="en-US" sz="2000" dirty="0">
              <a:solidFill>
                <a:srgbClr val="000000"/>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39766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4</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１　表参道メンタルヘルス研究所　役員紹介</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11" name="テキスト ボックス 10"/>
          <p:cNvSpPr txBox="1"/>
          <p:nvPr/>
        </p:nvSpPr>
        <p:spPr>
          <a:xfrm>
            <a:off x="369210" y="850450"/>
            <a:ext cx="6966075" cy="1815882"/>
          </a:xfrm>
          <a:prstGeom prst="rect">
            <a:avLst/>
          </a:prstGeom>
          <a:noFill/>
        </p:spPr>
        <p:txBody>
          <a:bodyPr wrap="square" rtlCol="0">
            <a:spAutoFit/>
          </a:bodyPr>
          <a:lstStyle/>
          <a:p>
            <a:r>
              <a:rPr lang="ja-JP" altLang="en-US" dirty="0">
                <a:latin typeface="HG創英角ｺﾞｼｯｸUB" panose="020B0909000000000000" pitchFamily="49" charset="-128"/>
                <a:ea typeface="HG創英角ｺﾞｼｯｸUB" panose="020B0909000000000000" pitchFamily="49" charset="-128"/>
              </a:rPr>
              <a:t>代表取締役社長　吉田宏</a:t>
            </a:r>
            <a:endParaRPr lang="en-US" altLang="ja-JP" dirty="0">
              <a:latin typeface="HG創英角ｺﾞｼｯｸUB" panose="020B0909000000000000" pitchFamily="49" charset="-128"/>
              <a:ea typeface="HG創英角ｺﾞｼｯｸUB" panose="020B0909000000000000" pitchFamily="49" charset="-128"/>
            </a:endParaRPr>
          </a:p>
          <a:p>
            <a:r>
              <a:rPr lang="ja-JP" altLang="en-US" dirty="0">
                <a:latin typeface="HG創英角ｺﾞｼｯｸUB" panose="020B0909000000000000" pitchFamily="49" charset="-128"/>
                <a:ea typeface="HG創英角ｺﾞｼｯｸUB" panose="020B0909000000000000" pitchFamily="49" charset="-128"/>
              </a:rPr>
              <a:t>東京都体操協会　理事</a:t>
            </a:r>
          </a:p>
          <a:p>
            <a:r>
              <a:rPr lang="ja-JP" altLang="en-US" dirty="0">
                <a:latin typeface="HG創英角ｺﾞｼｯｸUB" panose="020B0909000000000000" pitchFamily="49" charset="-128"/>
                <a:ea typeface="HG創英角ｺﾞｼｯｸUB" panose="020B0909000000000000" pitchFamily="49" charset="-128"/>
              </a:rPr>
              <a:t>現在体操新種目パルクール委員会委員長</a:t>
            </a:r>
          </a:p>
          <a:p>
            <a:r>
              <a:rPr lang="ja-JP" altLang="en-US" dirty="0">
                <a:latin typeface="HG創英角ｺﾞｼｯｸUB" panose="020B0909000000000000" pitchFamily="49" charset="-128"/>
                <a:ea typeface="HG創英角ｺﾞｼｯｸUB" panose="020B0909000000000000" pitchFamily="49" charset="-128"/>
              </a:rPr>
              <a:t>過去</a:t>
            </a:r>
            <a:r>
              <a:rPr lang="en-US" altLang="ja-JP" dirty="0">
                <a:latin typeface="HG創英角ｺﾞｼｯｸUB" panose="020B0909000000000000" pitchFamily="49" charset="-128"/>
                <a:ea typeface="HG創英角ｺﾞｼｯｸUB" panose="020B0909000000000000" pitchFamily="49" charset="-128"/>
              </a:rPr>
              <a:t>20</a:t>
            </a:r>
            <a:r>
              <a:rPr lang="ja-JP" altLang="en-US" dirty="0">
                <a:latin typeface="HG創英角ｺﾞｼｯｸUB" panose="020B0909000000000000" pitchFamily="49" charset="-128"/>
                <a:ea typeface="HG創英角ｺﾞｼｯｸUB" panose="020B0909000000000000" pitchFamily="49" charset="-128"/>
              </a:rPr>
              <a:t>年</a:t>
            </a:r>
            <a:r>
              <a:rPr lang="en-US" altLang="ja-JP" dirty="0">
                <a:latin typeface="HG創英角ｺﾞｼｯｸUB" panose="020B0909000000000000" pitchFamily="49" charset="-128"/>
                <a:ea typeface="HG創英角ｺﾞｼｯｸUB" panose="020B0909000000000000" pitchFamily="49" charset="-128"/>
              </a:rPr>
              <a:t>〜</a:t>
            </a:r>
            <a:r>
              <a:rPr lang="ja-JP" altLang="en-US" dirty="0">
                <a:latin typeface="HG創英角ｺﾞｼｯｸUB" panose="020B0909000000000000" pitchFamily="49" charset="-128"/>
                <a:ea typeface="HG創英角ｺﾞｼｯｸUB" panose="020B0909000000000000" pitchFamily="49" charset="-128"/>
              </a:rPr>
              <a:t>に渡り数々のスポーツ選手の発掘からサポートを専門的に行い、今まで８人のアスリートをオリンピック出場へと導くマネジメントに着手。そのトップアスリートを育てるまでの身体面メンタル面のケアと計量心理学を融合させた新しいメンタルヘルスを皆様にご提供していきます。</a:t>
            </a:r>
            <a:endParaRPr kumimoji="1" lang="ja-JP" altLang="en-US" dirty="0">
              <a:latin typeface="HG創英角ｺﾞｼｯｸUB" panose="020B0909000000000000" pitchFamily="49" charset="-128"/>
              <a:ea typeface="HG創英角ｺﾞｼｯｸUB" panose="020B0909000000000000" pitchFamily="49" charset="-128"/>
            </a:endParaRPr>
          </a:p>
        </p:txBody>
      </p:sp>
      <p:sp>
        <p:nvSpPr>
          <p:cNvPr id="5" name="テキスト ボックス 4"/>
          <p:cNvSpPr txBox="1"/>
          <p:nvPr/>
        </p:nvSpPr>
        <p:spPr>
          <a:xfrm>
            <a:off x="7094290" y="3245171"/>
            <a:ext cx="1529550" cy="338554"/>
          </a:xfrm>
          <a:prstGeom prst="rect">
            <a:avLst/>
          </a:prstGeom>
          <a:no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吉田宏代表</a:t>
            </a:r>
          </a:p>
        </p:txBody>
      </p:sp>
      <p:pic>
        <p:nvPicPr>
          <p:cNvPr id="18" name="図 17"/>
          <p:cNvPicPr>
            <a:picLocks noChangeAspect="1"/>
          </p:cNvPicPr>
          <p:nvPr/>
        </p:nvPicPr>
        <p:blipFill>
          <a:blip r:embed="rId3"/>
          <a:stretch>
            <a:fillRect/>
          </a:stretch>
        </p:blipFill>
        <p:spPr>
          <a:xfrm>
            <a:off x="289031" y="3891446"/>
            <a:ext cx="1672424" cy="2040361"/>
          </a:xfrm>
          <a:prstGeom prst="rect">
            <a:avLst/>
          </a:prstGeom>
        </p:spPr>
      </p:pic>
      <p:sp>
        <p:nvSpPr>
          <p:cNvPr id="19" name="正方形/長方形 18"/>
          <p:cNvSpPr/>
          <p:nvPr/>
        </p:nvSpPr>
        <p:spPr>
          <a:xfrm>
            <a:off x="2051719" y="3852259"/>
            <a:ext cx="4572000" cy="2062103"/>
          </a:xfrm>
          <a:prstGeom prst="rect">
            <a:avLst/>
          </a:prstGeom>
        </p:spPr>
        <p:txBody>
          <a:bodyPr>
            <a:spAutoFit/>
          </a:bodyPr>
          <a:lstStyle/>
          <a:p>
            <a:pPr lvl="0" eaLnBrk="1" fontAlgn="auto" hangingPunct="1">
              <a:spcBef>
                <a:spcPts val="0"/>
              </a:spcBef>
              <a:spcAft>
                <a:spcPts val="0"/>
              </a:spcAft>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取締役　乘濱誠司</a:t>
            </a:r>
            <a:r>
              <a:rPr lang="en-US" altLang="ja-JP"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dirty="0">
                <a:solidFill>
                  <a:srgbClr val="000000"/>
                </a:solidFill>
                <a:latin typeface="HG創英角ｺﾞｼｯｸUB" panose="020B0909000000000000" pitchFamily="49" charset="-128"/>
                <a:ea typeface="HG創英角ｺﾞｼｯｸUB" panose="020B0909000000000000" pitchFamily="49" charset="-128"/>
              </a:rPr>
              <a:t>のりはま　せいじ</a:t>
            </a:r>
            <a:r>
              <a:rPr lang="en-US" altLang="ja-JP" dirty="0">
                <a:solidFill>
                  <a:srgbClr val="000000"/>
                </a:solidFill>
                <a:latin typeface="HG創英角ｺﾞｼｯｸUB" panose="020B0909000000000000" pitchFamily="49" charset="-128"/>
                <a:ea typeface="HG創英角ｺﾞｼｯｸUB" panose="020B0909000000000000" pitchFamily="49" charset="-128"/>
              </a:rPr>
              <a:t>)</a:t>
            </a:r>
          </a:p>
          <a:p>
            <a:pPr lvl="0">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株式会社ナレッジコンスタント</a:t>
            </a:r>
          </a:p>
          <a:p>
            <a:pPr lvl="0">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代表取締役</a:t>
            </a:r>
            <a:endParaRPr lang="en-US" altLang="ja-JP" dirty="0">
              <a:solidFill>
                <a:srgbClr val="000000"/>
              </a:solidFill>
              <a:latin typeface="HG創英角ｺﾞｼｯｸUB" panose="020B0909000000000000" pitchFamily="49" charset="-128"/>
              <a:ea typeface="HG創英角ｺﾞｼｯｸUB" panose="020B0909000000000000" pitchFamily="49" charset="-128"/>
            </a:endParaRPr>
          </a:p>
          <a:p>
            <a:pPr lvl="0">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中央大学経済学部卒業</a:t>
            </a:r>
          </a:p>
          <a:p>
            <a:pPr lvl="0">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慶応大学大学院経営管理学科</a:t>
            </a:r>
          </a:p>
          <a:p>
            <a:pPr lvl="0">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業務システムの開発に特化しその手腕はマイクロソフト</a:t>
            </a:r>
            <a:r>
              <a:rPr lang="en-US" altLang="ja-JP" dirty="0">
                <a:solidFill>
                  <a:srgbClr val="000000"/>
                </a:solidFill>
                <a:latin typeface="HG創英角ｺﾞｼｯｸUB" panose="020B0909000000000000" pitchFamily="49" charset="-128"/>
                <a:ea typeface="HG創英角ｺﾞｼｯｸUB" panose="020B0909000000000000" pitchFamily="49" charset="-128"/>
              </a:rPr>
              <a:t>2005Specialaward</a:t>
            </a:r>
            <a:r>
              <a:rPr lang="ja-JP" altLang="en-US" dirty="0">
                <a:solidFill>
                  <a:srgbClr val="000000"/>
                </a:solidFill>
                <a:latin typeface="HG創英角ｺﾞｼｯｸUB" panose="020B0909000000000000" pitchFamily="49" charset="-128"/>
                <a:ea typeface="HG創英角ｺﾞｼｯｸUB" panose="020B0909000000000000" pitchFamily="49" charset="-128"/>
              </a:rPr>
              <a:t>受賞など数多くの賞を受賞。上場会社</a:t>
            </a:r>
            <a:r>
              <a:rPr lang="en-US" altLang="ja-JP" dirty="0">
                <a:solidFill>
                  <a:srgbClr val="000000"/>
                </a:solidFill>
                <a:latin typeface="HG創英角ｺﾞｼｯｸUB" panose="020B0909000000000000" pitchFamily="49" charset="-128"/>
                <a:ea typeface="HG創英角ｺﾞｼｯｸUB" panose="020B0909000000000000" pitchFamily="49" charset="-128"/>
              </a:rPr>
              <a:t>120</a:t>
            </a:r>
            <a:r>
              <a:rPr lang="ja-JP" altLang="en-US" dirty="0">
                <a:solidFill>
                  <a:srgbClr val="000000"/>
                </a:solidFill>
                <a:latin typeface="HG創英角ｺﾞｼｯｸUB" panose="020B0909000000000000" pitchFamily="49" charset="-128"/>
                <a:ea typeface="HG創英角ｺﾞｼｯｸUB" panose="020B0909000000000000" pitchFamily="49" charset="-128"/>
              </a:rPr>
              <a:t>社が、プロスペクト。</a:t>
            </a:r>
          </a:p>
        </p:txBody>
      </p:sp>
      <p:pic>
        <p:nvPicPr>
          <p:cNvPr id="20" name="図 19"/>
          <p:cNvPicPr>
            <a:picLocks noChangeAspect="1"/>
          </p:cNvPicPr>
          <p:nvPr/>
        </p:nvPicPr>
        <p:blipFill>
          <a:blip r:embed="rId4"/>
          <a:stretch>
            <a:fillRect/>
          </a:stretch>
        </p:blipFill>
        <p:spPr>
          <a:xfrm>
            <a:off x="6804248" y="3860551"/>
            <a:ext cx="1520546" cy="2175741"/>
          </a:xfrm>
          <a:prstGeom prst="rect">
            <a:avLst/>
          </a:prstGeom>
          <a:ln w="12700">
            <a:solidFill>
              <a:schemeClr val="tx1"/>
            </a:solidFill>
          </a:ln>
        </p:spPr>
      </p:pic>
      <p:sp>
        <p:nvSpPr>
          <p:cNvPr id="21" name="正方形/長方形 20"/>
          <p:cNvSpPr/>
          <p:nvPr/>
        </p:nvSpPr>
        <p:spPr>
          <a:xfrm>
            <a:off x="58822" y="3267484"/>
            <a:ext cx="1992897" cy="584775"/>
          </a:xfrm>
          <a:prstGeom prst="rect">
            <a:avLst/>
          </a:prstGeom>
        </p:spPr>
        <p:txBody>
          <a:bodyPr wrap="square">
            <a:spAutoFit/>
          </a:bodyPr>
          <a:lstStyle/>
          <a:p>
            <a:pPr lvl="0" algn="ctr" eaLnBrk="1" fontAlgn="auto" hangingPunct="1">
              <a:spcBef>
                <a:spcPts val="0"/>
              </a:spcBef>
              <a:spcAft>
                <a:spcPts val="0"/>
              </a:spcAft>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システムの専門家</a:t>
            </a:r>
            <a:endParaRPr lang="en-US" altLang="ja-JP" dirty="0">
              <a:solidFill>
                <a:srgbClr val="000000"/>
              </a:solidFill>
              <a:latin typeface="HG創英角ｺﾞｼｯｸUB" panose="020B0909000000000000" pitchFamily="49" charset="-128"/>
              <a:ea typeface="HG創英角ｺﾞｼｯｸUB" panose="020B0909000000000000" pitchFamily="49" charset="-128"/>
            </a:endParaRPr>
          </a:p>
          <a:p>
            <a:pPr lvl="0" algn="ctr" eaLnBrk="1" fontAlgn="auto" hangingPunct="1">
              <a:spcBef>
                <a:spcPts val="0"/>
              </a:spcBef>
              <a:spcAft>
                <a:spcPts val="0"/>
              </a:spcAft>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最新の技術</a:t>
            </a:r>
          </a:p>
        </p:txBody>
      </p:sp>
      <p:sp>
        <p:nvSpPr>
          <p:cNvPr id="22" name="フローチャート: 磁気ディスク 21"/>
          <p:cNvSpPr/>
          <p:nvPr/>
        </p:nvSpPr>
        <p:spPr>
          <a:xfrm>
            <a:off x="426192" y="6111878"/>
            <a:ext cx="8197648" cy="536572"/>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創英角ｺﾞｼｯｸUB" panose="020B0909000000000000" pitchFamily="49" charset="-128"/>
                <a:ea typeface="HG創英角ｺﾞｼｯｸUB" panose="020B0909000000000000" pitchFamily="49" charset="-128"/>
              </a:rPr>
              <a:t>スポーツ・医学・システム開発・人事労務・経営コンサルなどの専門家集団です</a:t>
            </a:r>
            <a:endParaRPr kumimoji="1" lang="ja-JP" altLang="en-US" b="0" dirty="0">
              <a:solidFill>
                <a:schemeClr val="tx1"/>
              </a:solidFill>
              <a:latin typeface="HG創英角ｺﾞｼｯｸUB" panose="020B0909000000000000" pitchFamily="49" charset="-128"/>
              <a:ea typeface="HG創英角ｺﾞｼｯｸUB" panose="020B0909000000000000" pitchFamily="49" charset="-128"/>
            </a:endParaRPr>
          </a:p>
        </p:txBody>
      </p:sp>
      <p:pic>
        <p:nvPicPr>
          <p:cNvPr id="4" name="図 3"/>
          <p:cNvPicPr>
            <a:picLocks noChangeAspect="1"/>
          </p:cNvPicPr>
          <p:nvPr/>
        </p:nvPicPr>
        <p:blipFill>
          <a:blip r:embed="rId5"/>
          <a:stretch>
            <a:fillRect/>
          </a:stretch>
        </p:blipFill>
        <p:spPr>
          <a:xfrm>
            <a:off x="7210040" y="713924"/>
            <a:ext cx="1524769" cy="2290733"/>
          </a:xfrm>
          <a:prstGeom prst="rect">
            <a:avLst/>
          </a:prstGeom>
        </p:spPr>
      </p:pic>
    </p:spTree>
    <p:extLst>
      <p:ext uri="{BB962C8B-B14F-4D97-AF65-F5344CB8AC3E}">
        <p14:creationId xmlns:p14="http://schemas.microsoft.com/office/powerpoint/2010/main" val="182428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5</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１　表参道メンタルヘルス研究所　役員紹介</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pic>
        <p:nvPicPr>
          <p:cNvPr id="8" name="図 7"/>
          <p:cNvPicPr>
            <a:picLocks noChangeAspect="1"/>
          </p:cNvPicPr>
          <p:nvPr/>
        </p:nvPicPr>
        <p:blipFill>
          <a:blip r:embed="rId3"/>
          <a:stretch>
            <a:fillRect/>
          </a:stretch>
        </p:blipFill>
        <p:spPr>
          <a:xfrm>
            <a:off x="7105622" y="1021187"/>
            <a:ext cx="1354810" cy="1990909"/>
          </a:xfrm>
          <a:prstGeom prst="rect">
            <a:avLst/>
          </a:prstGeom>
        </p:spPr>
      </p:pic>
      <p:pic>
        <p:nvPicPr>
          <p:cNvPr id="9" name="図 8"/>
          <p:cNvPicPr>
            <a:picLocks noChangeAspect="1"/>
          </p:cNvPicPr>
          <p:nvPr/>
        </p:nvPicPr>
        <p:blipFill>
          <a:blip r:embed="rId4"/>
          <a:stretch>
            <a:fillRect/>
          </a:stretch>
        </p:blipFill>
        <p:spPr>
          <a:xfrm>
            <a:off x="7082407" y="3756586"/>
            <a:ext cx="1378025" cy="1954872"/>
          </a:xfrm>
          <a:prstGeom prst="rect">
            <a:avLst/>
          </a:prstGeom>
          <a:ln>
            <a:solidFill>
              <a:schemeClr val="tx1"/>
            </a:solidFill>
          </a:ln>
        </p:spPr>
      </p:pic>
      <p:sp>
        <p:nvSpPr>
          <p:cNvPr id="10" name="テキスト ボックス 9"/>
          <p:cNvSpPr txBox="1"/>
          <p:nvPr/>
        </p:nvSpPr>
        <p:spPr>
          <a:xfrm>
            <a:off x="7260173" y="3087527"/>
            <a:ext cx="1180854" cy="307777"/>
          </a:xfrm>
          <a:prstGeom prst="rect">
            <a:avLst/>
          </a:prstGeom>
          <a:noFill/>
        </p:spPr>
        <p:txBody>
          <a:bodyPr wrap="square" rtlCol="0">
            <a:spAutoFit/>
          </a:bodyPr>
          <a:lstStyle/>
          <a:p>
            <a:r>
              <a:rPr kumimoji="1" lang="ja-JP" altLang="en-US" sz="1400" dirty="0">
                <a:latin typeface="HG創英角ｺﾞｼｯｸUB" panose="020B0909000000000000" pitchFamily="49" charset="-128"/>
                <a:ea typeface="HG創英角ｺﾞｼｯｸUB" panose="020B0909000000000000" pitchFamily="49" charset="-128"/>
              </a:rPr>
              <a:t>上符氏著書</a:t>
            </a:r>
          </a:p>
        </p:txBody>
      </p:sp>
      <p:sp>
        <p:nvSpPr>
          <p:cNvPr id="13" name="テキスト ボックス 12"/>
          <p:cNvSpPr txBox="1"/>
          <p:nvPr/>
        </p:nvSpPr>
        <p:spPr>
          <a:xfrm>
            <a:off x="7215298" y="5719477"/>
            <a:ext cx="1112241" cy="307777"/>
          </a:xfrm>
          <a:prstGeom prst="rect">
            <a:avLst/>
          </a:prstGeom>
          <a:noFill/>
        </p:spPr>
        <p:txBody>
          <a:bodyPr wrap="square" rtlCol="0">
            <a:spAutoFit/>
          </a:bodyPr>
          <a:lstStyle/>
          <a:p>
            <a:r>
              <a:rPr kumimoji="1" lang="ja-JP" altLang="en-US" sz="1400" dirty="0">
                <a:latin typeface="HG創英角ｺﾞｼｯｸUB" panose="020B0909000000000000" pitchFamily="49" charset="-128"/>
                <a:ea typeface="HG創英角ｺﾞｼｯｸUB" panose="020B0909000000000000" pitchFamily="49" charset="-128"/>
              </a:rPr>
              <a:t>北村氏著書</a:t>
            </a:r>
          </a:p>
        </p:txBody>
      </p:sp>
      <p:pic>
        <p:nvPicPr>
          <p:cNvPr id="14" name="図 13"/>
          <p:cNvPicPr>
            <a:picLocks noChangeAspect="1"/>
          </p:cNvPicPr>
          <p:nvPr/>
        </p:nvPicPr>
        <p:blipFill>
          <a:blip r:embed="rId5"/>
          <a:stretch>
            <a:fillRect/>
          </a:stretch>
        </p:blipFill>
        <p:spPr>
          <a:xfrm>
            <a:off x="235366" y="1541631"/>
            <a:ext cx="2095180" cy="1815344"/>
          </a:xfrm>
          <a:prstGeom prst="rect">
            <a:avLst/>
          </a:prstGeom>
        </p:spPr>
      </p:pic>
      <p:pic>
        <p:nvPicPr>
          <p:cNvPr id="16" name="図 15"/>
          <p:cNvPicPr>
            <a:picLocks noChangeAspect="1"/>
          </p:cNvPicPr>
          <p:nvPr/>
        </p:nvPicPr>
        <p:blipFill>
          <a:blip r:embed="rId6"/>
          <a:stretch>
            <a:fillRect/>
          </a:stretch>
        </p:blipFill>
        <p:spPr>
          <a:xfrm>
            <a:off x="264033" y="4192451"/>
            <a:ext cx="2127140" cy="1584176"/>
          </a:xfrm>
          <a:prstGeom prst="rect">
            <a:avLst/>
          </a:prstGeom>
        </p:spPr>
      </p:pic>
      <p:sp>
        <p:nvSpPr>
          <p:cNvPr id="4" name="正方形/長方形 3"/>
          <p:cNvSpPr/>
          <p:nvPr/>
        </p:nvSpPr>
        <p:spPr>
          <a:xfrm>
            <a:off x="2330546" y="1365106"/>
            <a:ext cx="4572000" cy="2062103"/>
          </a:xfrm>
          <a:prstGeom prst="rect">
            <a:avLst/>
          </a:prstGeom>
        </p:spPr>
        <p:txBody>
          <a:bodyPr>
            <a:spAutoFit/>
          </a:bodyPr>
          <a:lstStyle/>
          <a:p>
            <a:pPr lvl="0" eaLnBrk="1" fontAlgn="auto" hangingPunct="1">
              <a:spcBef>
                <a:spcPts val="0"/>
              </a:spcBef>
              <a:spcAft>
                <a:spcPts val="0"/>
              </a:spcAft>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上符正志</a:t>
            </a:r>
            <a:r>
              <a:rPr lang="en-US" altLang="ja-JP"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dirty="0" err="1">
                <a:solidFill>
                  <a:srgbClr val="000000"/>
                </a:solidFill>
                <a:latin typeface="HG創英角ｺﾞｼｯｸUB" panose="020B0909000000000000" pitchFamily="49" charset="-128"/>
                <a:ea typeface="HG創英角ｺﾞｼｯｸUB" panose="020B0909000000000000" pitchFamily="49" charset="-128"/>
              </a:rPr>
              <a:t>うわぶま</a:t>
            </a:r>
            <a:r>
              <a:rPr lang="ja-JP" altLang="en-US" dirty="0">
                <a:solidFill>
                  <a:srgbClr val="000000"/>
                </a:solidFill>
                <a:latin typeface="HG創英角ｺﾞｼｯｸUB" panose="020B0909000000000000" pitchFamily="49" charset="-128"/>
                <a:ea typeface="HG創英角ｺﾞｼｯｸUB" panose="020B0909000000000000" pitchFamily="49" charset="-128"/>
              </a:rPr>
              <a:t>さし</a:t>
            </a:r>
            <a:r>
              <a:rPr lang="en-US" altLang="ja-JP" dirty="0">
                <a:solidFill>
                  <a:srgbClr val="000000"/>
                </a:solidFill>
                <a:latin typeface="HG創英角ｺﾞｼｯｸUB" panose="020B0909000000000000" pitchFamily="49" charset="-128"/>
                <a:ea typeface="HG創英角ｺﾞｼｯｸUB" panose="020B0909000000000000" pitchFamily="49" charset="-128"/>
              </a:rPr>
              <a:t>)</a:t>
            </a:r>
            <a:endParaRPr lang="ja-JP" altLang="en-US" dirty="0">
              <a:solidFill>
                <a:srgbClr val="000000"/>
              </a:solidFill>
              <a:latin typeface="HG創英角ｺﾞｼｯｸUB" panose="020B0909000000000000" pitchFamily="49" charset="-128"/>
              <a:ea typeface="HG創英角ｺﾞｼｯｸUB" panose="020B0909000000000000" pitchFamily="49" charset="-128"/>
            </a:endParaRPr>
          </a:p>
          <a:p>
            <a:pPr lvl="0" eaLnBrk="1" fontAlgn="auto" hangingPunct="1">
              <a:spcBef>
                <a:spcPts val="0"/>
              </a:spcBef>
              <a:spcAft>
                <a:spcPts val="0"/>
              </a:spcAft>
            </a:pPr>
            <a:r>
              <a:rPr lang="ja-JP" altLang="en-US" dirty="0">
                <a:solidFill>
                  <a:srgbClr val="000000"/>
                </a:solidFill>
                <a:latin typeface="HG創英角ｺﾞｼｯｸUB" panose="020B0909000000000000" pitchFamily="49" charset="-128"/>
                <a:ea typeface="HG創英角ｺﾞｼｯｸUB" panose="020B0909000000000000" pitchFamily="49" charset="-128"/>
              </a:rPr>
              <a:t>銀座上符メディカルクリニック　院長</a:t>
            </a:r>
            <a:endParaRPr lang="en-US" altLang="ja-JP" dirty="0">
              <a:solidFill>
                <a:srgbClr val="000000"/>
              </a:solidFill>
              <a:latin typeface="HG創英角ｺﾞｼｯｸUB" panose="020B0909000000000000" pitchFamily="49" charset="-128"/>
              <a:ea typeface="HG創英角ｺﾞｼｯｸUB" panose="020B0909000000000000" pitchFamily="49" charset="-128"/>
            </a:endParaRPr>
          </a:p>
          <a:p>
            <a:pPr lvl="0" eaLnBrk="1" fontAlgn="auto" hangingPunct="1">
              <a:spcBef>
                <a:spcPts val="0"/>
              </a:spcBef>
              <a:spcAft>
                <a:spcPts val="0"/>
              </a:spcAft>
            </a:pPr>
            <a:r>
              <a:rPr lang="ja-JP" altLang="en-US" dirty="0">
                <a:solidFill>
                  <a:srgbClr val="000000"/>
                </a:solidFill>
                <a:latin typeface="HG創英角ｺﾞｼｯｸUB" panose="020B0909000000000000" pitchFamily="49" charset="-128"/>
                <a:ea typeface="HG創英角ｺﾞｼｯｸUB" panose="020B0909000000000000" pitchFamily="49" charset="-128"/>
              </a:rPr>
              <a:t>産業医科大学医学部卒業</a:t>
            </a:r>
          </a:p>
          <a:p>
            <a:pPr lvl="0" eaLnBrk="1" fontAlgn="auto" hangingPunct="1">
              <a:spcBef>
                <a:spcPts val="0"/>
              </a:spcBef>
              <a:spcAft>
                <a:spcPts val="0"/>
              </a:spcAft>
            </a:pPr>
            <a:r>
              <a:rPr lang="ja-JP" altLang="en-US" dirty="0">
                <a:solidFill>
                  <a:srgbClr val="000000"/>
                </a:solidFill>
                <a:latin typeface="HG創英角ｺﾞｼｯｸUB" panose="020B0909000000000000" pitchFamily="49" charset="-128"/>
                <a:ea typeface="HG創英角ｺﾞｼｯｸUB" panose="020B0909000000000000" pitchFamily="49" charset="-128"/>
              </a:rPr>
              <a:t>アンチエイジング医学と出会い、発症を未然にふせぐ患者本位の医療の可能性を見いだす。米ニューヨークで行われている最先端治療プログラムを習得し日本に導入。</a:t>
            </a:r>
          </a:p>
          <a:p>
            <a:pPr lvl="0" eaLnBrk="1" fontAlgn="auto" hangingPunct="1">
              <a:spcBef>
                <a:spcPts val="0"/>
              </a:spcBef>
              <a:spcAft>
                <a:spcPts val="0"/>
              </a:spcAft>
            </a:pPr>
            <a:r>
              <a:rPr lang="ja-JP" altLang="en-US" dirty="0">
                <a:solidFill>
                  <a:srgbClr val="000000"/>
                </a:solidFill>
                <a:latin typeface="HG創英角ｺﾞｼｯｸUB" panose="020B0909000000000000" pitchFamily="49" charset="-128"/>
                <a:ea typeface="HG創英角ｺﾞｼｯｸUB" panose="020B0909000000000000" pitchFamily="49" charset="-128"/>
              </a:rPr>
              <a:t>著書多数</a:t>
            </a:r>
          </a:p>
        </p:txBody>
      </p:sp>
      <p:sp>
        <p:nvSpPr>
          <p:cNvPr id="12" name="正方形/長方形 11"/>
          <p:cNvSpPr/>
          <p:nvPr/>
        </p:nvSpPr>
        <p:spPr>
          <a:xfrm>
            <a:off x="2481233" y="4069826"/>
            <a:ext cx="4270626" cy="1815882"/>
          </a:xfrm>
          <a:prstGeom prst="rect">
            <a:avLst/>
          </a:prstGeom>
        </p:spPr>
        <p:txBody>
          <a:bodyPr wrap="square">
            <a:spAutoFit/>
          </a:bodyPr>
          <a:lstStyle/>
          <a:p>
            <a:pPr lvl="0">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北村　庄吾</a:t>
            </a:r>
            <a:r>
              <a:rPr lang="en-US" altLang="ja-JP"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dirty="0">
                <a:solidFill>
                  <a:srgbClr val="000000"/>
                </a:solidFill>
                <a:latin typeface="HG創英角ｺﾞｼｯｸUB" panose="020B0909000000000000" pitchFamily="49" charset="-128"/>
                <a:ea typeface="HG創英角ｺﾞｼｯｸUB" panose="020B0909000000000000" pitchFamily="49" charset="-128"/>
              </a:rPr>
              <a:t>きたむら　しょうご</a:t>
            </a:r>
            <a:r>
              <a:rPr lang="en-US" altLang="ja-JP" dirty="0">
                <a:solidFill>
                  <a:srgbClr val="000000"/>
                </a:solidFill>
                <a:latin typeface="HG創英角ｺﾞｼｯｸUB" panose="020B0909000000000000" pitchFamily="49" charset="-128"/>
                <a:ea typeface="HG創英角ｺﾞｼｯｸUB" panose="020B0909000000000000" pitchFamily="49" charset="-128"/>
              </a:rPr>
              <a:t>)</a:t>
            </a:r>
            <a:endParaRPr lang="ja-JP" altLang="en-US" dirty="0">
              <a:solidFill>
                <a:srgbClr val="000000"/>
              </a:solidFill>
              <a:latin typeface="HG創英角ｺﾞｼｯｸUB" panose="020B0909000000000000" pitchFamily="49" charset="-128"/>
              <a:ea typeface="HG創英角ｺﾞｼｯｸUB" panose="020B0909000000000000" pitchFamily="49" charset="-128"/>
            </a:endParaRPr>
          </a:p>
          <a:p>
            <a:pPr lvl="0">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ブレイン社会保険労務士法人代表社員</a:t>
            </a:r>
            <a:endParaRPr lang="en-US" altLang="ja-JP" dirty="0">
              <a:solidFill>
                <a:srgbClr val="000000"/>
              </a:solidFill>
              <a:latin typeface="HG創英角ｺﾞｼｯｸUB" panose="020B0909000000000000" pitchFamily="49" charset="-128"/>
              <a:ea typeface="HG創英角ｺﾞｼｯｸUB" panose="020B0909000000000000" pitchFamily="49" charset="-128"/>
            </a:endParaRPr>
          </a:p>
          <a:p>
            <a:pPr lvl="0">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中央大学法学部法律学科</a:t>
            </a:r>
          </a:p>
          <a:p>
            <a:pPr lvl="0">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人事労務の専門家。メディアでは年金博士としても活躍。</a:t>
            </a:r>
          </a:p>
          <a:p>
            <a:pPr lvl="0">
              <a:defRPr/>
            </a:pPr>
            <a:r>
              <a:rPr lang="ja-JP" altLang="en-US" dirty="0">
                <a:solidFill>
                  <a:srgbClr val="000000"/>
                </a:solidFill>
                <a:latin typeface="HG創英角ｺﾞｼｯｸUB" panose="020B0909000000000000" pitchFamily="49" charset="-128"/>
                <a:ea typeface="HG創英角ｺﾞｼｯｸUB" panose="020B0909000000000000" pitchFamily="49" charset="-128"/>
              </a:rPr>
              <a:t>社会保険労務士の受験指導から、実務までマルチにこなす。著書</a:t>
            </a:r>
            <a:r>
              <a:rPr lang="en-US" altLang="ja-JP" dirty="0">
                <a:solidFill>
                  <a:srgbClr val="000000"/>
                </a:solidFill>
                <a:latin typeface="HG創英角ｺﾞｼｯｸUB" panose="020B0909000000000000" pitchFamily="49" charset="-128"/>
                <a:ea typeface="HG創英角ｺﾞｼｯｸUB" panose="020B0909000000000000" pitchFamily="49" charset="-128"/>
              </a:rPr>
              <a:t>100</a:t>
            </a:r>
            <a:r>
              <a:rPr lang="ja-JP" altLang="en-US" dirty="0">
                <a:solidFill>
                  <a:srgbClr val="000000"/>
                </a:solidFill>
                <a:latin typeface="HG創英角ｺﾞｼｯｸUB" panose="020B0909000000000000" pitchFamily="49" charset="-128"/>
                <a:ea typeface="HG創英角ｺﾞｼｯｸUB" panose="020B0909000000000000" pitchFamily="49" charset="-128"/>
              </a:rPr>
              <a:t>冊以上</a:t>
            </a:r>
          </a:p>
        </p:txBody>
      </p:sp>
      <p:sp>
        <p:nvSpPr>
          <p:cNvPr id="18" name="正方形/長方形 17"/>
          <p:cNvSpPr/>
          <p:nvPr/>
        </p:nvSpPr>
        <p:spPr>
          <a:xfrm>
            <a:off x="-1026446" y="751374"/>
            <a:ext cx="4572000" cy="523220"/>
          </a:xfrm>
          <a:prstGeom prst="rect">
            <a:avLst/>
          </a:prstGeom>
        </p:spPr>
        <p:txBody>
          <a:bodyPr>
            <a:spAutoFit/>
          </a:bodyPr>
          <a:lstStyle/>
          <a:p>
            <a:pPr lvl="0" algn="ctr">
              <a:defRPr/>
            </a:pPr>
            <a:r>
              <a:rPr lang="ja-JP" altLang="en-US" sz="1400" dirty="0">
                <a:solidFill>
                  <a:srgbClr val="000000"/>
                </a:solidFill>
                <a:latin typeface="HG創英角ｺﾞｼｯｸUB" panose="020B0909000000000000" pitchFamily="49" charset="-128"/>
                <a:ea typeface="HG創英角ｺﾞｼｯｸUB" panose="020B0909000000000000" pitchFamily="49" charset="-128"/>
              </a:rPr>
              <a:t>医学の専門家</a:t>
            </a:r>
          </a:p>
          <a:p>
            <a:pPr lvl="0" algn="ctr">
              <a:defRPr/>
            </a:pPr>
            <a:r>
              <a:rPr lang="ja-JP" altLang="en-US" sz="1400" dirty="0">
                <a:solidFill>
                  <a:srgbClr val="000000"/>
                </a:solidFill>
                <a:latin typeface="HG創英角ｺﾞｼｯｸUB" panose="020B0909000000000000" pitchFamily="49" charset="-128"/>
                <a:ea typeface="HG創英角ｺﾞｼｯｸUB" panose="020B0909000000000000" pitchFamily="49" charset="-128"/>
              </a:rPr>
              <a:t>最新の予防医学</a:t>
            </a:r>
          </a:p>
        </p:txBody>
      </p:sp>
      <p:sp>
        <p:nvSpPr>
          <p:cNvPr id="19" name="正方形/長方形 18"/>
          <p:cNvSpPr/>
          <p:nvPr/>
        </p:nvSpPr>
        <p:spPr>
          <a:xfrm>
            <a:off x="123322" y="3624012"/>
            <a:ext cx="2141984" cy="523220"/>
          </a:xfrm>
          <a:prstGeom prst="rect">
            <a:avLst/>
          </a:prstGeom>
        </p:spPr>
        <p:txBody>
          <a:bodyPr wrap="square">
            <a:spAutoFit/>
          </a:bodyPr>
          <a:lstStyle/>
          <a:p>
            <a:pPr lvl="0" algn="ctr" eaLnBrk="1" fontAlgn="auto" hangingPunct="1">
              <a:spcBef>
                <a:spcPts val="0"/>
              </a:spcBef>
              <a:spcAft>
                <a:spcPts val="0"/>
              </a:spcAft>
              <a:defRPr/>
            </a:pPr>
            <a:r>
              <a:rPr lang="ja-JP" altLang="en-US" sz="1400" dirty="0">
                <a:solidFill>
                  <a:srgbClr val="000000"/>
                </a:solidFill>
                <a:latin typeface="HG創英角ｺﾞｼｯｸUB" panose="020B0909000000000000" pitchFamily="49" charset="-128"/>
                <a:ea typeface="HG創英角ｺﾞｼｯｸUB" panose="020B0909000000000000" pitchFamily="49" charset="-128"/>
              </a:rPr>
              <a:t>人事労務の専門家</a:t>
            </a:r>
            <a:endParaRPr lang="en-US" altLang="ja-JP" sz="1400" dirty="0">
              <a:solidFill>
                <a:srgbClr val="000000"/>
              </a:solidFill>
              <a:latin typeface="HG創英角ｺﾞｼｯｸUB" panose="020B0909000000000000" pitchFamily="49" charset="-128"/>
              <a:ea typeface="HG創英角ｺﾞｼｯｸUB" panose="020B0909000000000000" pitchFamily="49" charset="-128"/>
            </a:endParaRPr>
          </a:p>
          <a:p>
            <a:pPr lvl="0" algn="ctr" eaLnBrk="1" fontAlgn="auto" hangingPunct="1">
              <a:spcBef>
                <a:spcPts val="0"/>
              </a:spcBef>
              <a:spcAft>
                <a:spcPts val="0"/>
              </a:spcAft>
              <a:defRPr/>
            </a:pPr>
            <a:r>
              <a:rPr lang="ja-JP" altLang="en-US" sz="1400" dirty="0">
                <a:solidFill>
                  <a:srgbClr val="000000"/>
                </a:solidFill>
                <a:latin typeface="HG創英角ｺﾞｼｯｸUB" panose="020B0909000000000000" pitchFamily="49" charset="-128"/>
                <a:ea typeface="HG創英角ｺﾞｼｯｸUB" panose="020B0909000000000000" pitchFamily="49" charset="-128"/>
              </a:rPr>
              <a:t>最新の人事労務管理</a:t>
            </a:r>
          </a:p>
        </p:txBody>
      </p:sp>
      <p:sp>
        <p:nvSpPr>
          <p:cNvPr id="20" name="フローチャート: 磁気ディスク 19"/>
          <p:cNvSpPr/>
          <p:nvPr/>
        </p:nvSpPr>
        <p:spPr>
          <a:xfrm>
            <a:off x="426192" y="6111878"/>
            <a:ext cx="8197648" cy="536572"/>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創英角ｺﾞｼｯｸUB" panose="020B0909000000000000" pitchFamily="49" charset="-128"/>
                <a:ea typeface="HG創英角ｺﾞｼｯｸUB" panose="020B0909000000000000" pitchFamily="49" charset="-128"/>
              </a:rPr>
              <a:t>スポーツ・医学・システム開発・人事労務・経営コンサルなどの専門家集団です</a:t>
            </a:r>
            <a:endParaRPr kumimoji="1" lang="ja-JP" altLang="en-US" b="0" dirty="0">
              <a:solidFill>
                <a:schemeClr val="tx1"/>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44562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6</a:t>
            </a:fld>
            <a:endParaRPr lang="en-US" altLang="ja-JP">
              <a:solidFill>
                <a:srgbClr val="000000"/>
              </a:solidFill>
            </a:endParaRPr>
          </a:p>
        </p:txBody>
      </p:sp>
      <p:sp>
        <p:nvSpPr>
          <p:cNvPr id="5" name="正方形/長方形 4"/>
          <p:cNvSpPr/>
          <p:nvPr/>
        </p:nvSpPr>
        <p:spPr>
          <a:xfrm>
            <a:off x="251520" y="761241"/>
            <a:ext cx="8334672" cy="1200329"/>
          </a:xfrm>
          <a:prstGeom prst="rect">
            <a:avLst/>
          </a:prstGeom>
        </p:spPr>
        <p:txBody>
          <a:bodyPr wrap="square">
            <a:spAutoFit/>
          </a:bodyPr>
          <a:lstStyle/>
          <a:p>
            <a:r>
              <a:rPr lang="ja-JP" altLang="en-US" sz="2400" dirty="0">
                <a:solidFill>
                  <a:srgbClr val="000000"/>
                </a:solidFill>
                <a:latin typeface="HG創英角ｺﾞｼｯｸUB" panose="020B0909000000000000" pitchFamily="49" charset="-128"/>
                <a:ea typeface="HG創英角ｺﾞｼｯｸUB" panose="020B0909000000000000" pitchFamily="49" charset="-128"/>
              </a:rPr>
              <a:t>→　日本では、うつ病やうつ状態の人の割合は、新型コロナが流行する前は７・９％（２０１３年調査）だったが、２０年には１７・３％と</a:t>
            </a:r>
            <a:r>
              <a:rPr lang="ja-JP" altLang="en-US" sz="2400" dirty="0">
                <a:solidFill>
                  <a:srgbClr val="FF0000"/>
                </a:solidFill>
                <a:latin typeface="HG創英角ｺﾞｼｯｸUB" panose="020B0909000000000000" pitchFamily="49" charset="-128"/>
                <a:ea typeface="HG創英角ｺﾞｼｯｸUB" panose="020B0909000000000000" pitchFamily="49" charset="-128"/>
              </a:rPr>
              <a:t>２・２倍</a:t>
            </a:r>
            <a:r>
              <a:rPr lang="ja-JP" altLang="en-US" sz="2400" dirty="0">
                <a:solidFill>
                  <a:srgbClr val="000000"/>
                </a:solidFill>
                <a:latin typeface="HG創英角ｺﾞｼｯｸUB" panose="020B0909000000000000" pitchFamily="49" charset="-128"/>
                <a:ea typeface="HG創英角ｺﾞｼｯｸUB" panose="020B0909000000000000" pitchFamily="49" charset="-128"/>
              </a:rPr>
              <a:t>になった。</a:t>
            </a:r>
          </a:p>
        </p:txBody>
      </p:sp>
      <p:pic>
        <p:nvPicPr>
          <p:cNvPr id="4" name="図 3"/>
          <p:cNvPicPr>
            <a:picLocks noChangeAspect="1"/>
          </p:cNvPicPr>
          <p:nvPr/>
        </p:nvPicPr>
        <p:blipFill>
          <a:blip r:embed="rId3"/>
          <a:stretch>
            <a:fillRect/>
          </a:stretch>
        </p:blipFill>
        <p:spPr>
          <a:xfrm>
            <a:off x="5652120" y="5039128"/>
            <a:ext cx="2847079" cy="1597290"/>
          </a:xfrm>
          <a:prstGeom prst="rect">
            <a:avLst/>
          </a:prstGeom>
        </p:spPr>
      </p:pic>
      <p:sp>
        <p:nvSpPr>
          <p:cNvPr id="2" name="テキスト ボックス 1"/>
          <p:cNvSpPr txBox="1"/>
          <p:nvPr/>
        </p:nvSpPr>
        <p:spPr>
          <a:xfrm>
            <a:off x="549591" y="2961740"/>
            <a:ext cx="7949608" cy="1077218"/>
          </a:xfrm>
          <a:prstGeom prst="rect">
            <a:avLst/>
          </a:prstGeom>
          <a:noFill/>
        </p:spPr>
        <p:txBody>
          <a:bodyPr wrap="square" rtlCol="0">
            <a:spAutoFit/>
          </a:bodyPr>
          <a:lstStyle/>
          <a:p>
            <a:r>
              <a:rPr lang="ja-JP" altLang="en-US" sz="3200" dirty="0">
                <a:solidFill>
                  <a:srgbClr val="000000"/>
                </a:solidFill>
                <a:latin typeface="HG創英角ｺﾞｼｯｸUB" panose="020B0909000000000000" pitchFamily="49" charset="-128"/>
                <a:ea typeface="HG創英角ｺﾞｼｯｸUB" panose="020B0909000000000000" pitchFamily="49" charset="-128"/>
              </a:rPr>
              <a:t>メンタルヘルスの重要性が、より増してくるのではないかと考えています。</a:t>
            </a:r>
          </a:p>
        </p:txBody>
      </p:sp>
      <p:sp>
        <p:nvSpPr>
          <p:cNvPr id="8" name="下矢印 7"/>
          <p:cNvSpPr/>
          <p:nvPr/>
        </p:nvSpPr>
        <p:spPr>
          <a:xfrm>
            <a:off x="3491880" y="2199564"/>
            <a:ext cx="1080120" cy="667913"/>
          </a:xfrm>
          <a:prstGeom prst="downArrow">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549591" y="4325022"/>
            <a:ext cx="5246545" cy="2062103"/>
          </a:xfrm>
          <a:prstGeom prst="rect">
            <a:avLst/>
          </a:prstGeom>
          <a:noFill/>
        </p:spPr>
        <p:txBody>
          <a:bodyPr wrap="square" rtlCol="0">
            <a:spAutoFit/>
          </a:bodyPr>
          <a:lstStyle/>
          <a:p>
            <a:r>
              <a:rPr lang="ja-JP" altLang="en-US" sz="3200" dirty="0">
                <a:solidFill>
                  <a:srgbClr val="000000"/>
                </a:solidFill>
                <a:latin typeface="HG創英角ｺﾞｼｯｸUB" panose="020B0909000000000000" pitchFamily="49" charset="-128"/>
                <a:ea typeface="HG創英角ｺﾞｼｯｸUB" panose="020B0909000000000000" pitchFamily="49" charset="-128"/>
              </a:rPr>
              <a:t>他にも</a:t>
            </a:r>
          </a:p>
          <a:p>
            <a:r>
              <a:rPr lang="ja-JP" altLang="en-US" sz="3200" dirty="0">
                <a:solidFill>
                  <a:srgbClr val="000000"/>
                </a:solidFill>
                <a:latin typeface="HG創英角ｺﾞｼｯｸUB" panose="020B0909000000000000" pitchFamily="49" charset="-128"/>
                <a:ea typeface="HG創英角ｺﾞｼｯｸUB" panose="020B0909000000000000" pitchFamily="49" charset="-128"/>
              </a:rPr>
              <a:t>◇　人事評価制度の見直し</a:t>
            </a:r>
          </a:p>
          <a:p>
            <a:r>
              <a:rPr lang="ja-JP" altLang="en-US" sz="3200" dirty="0">
                <a:solidFill>
                  <a:srgbClr val="000000"/>
                </a:solidFill>
                <a:latin typeface="HG創英角ｺﾞｼｯｸUB" panose="020B0909000000000000" pitchFamily="49" charset="-128"/>
                <a:ea typeface="HG創英角ｺﾞｼｯｸUB" panose="020B0909000000000000" pitchFamily="49" charset="-128"/>
              </a:rPr>
              <a:t>◇　働き方自体の見直し</a:t>
            </a:r>
          </a:p>
          <a:p>
            <a:r>
              <a:rPr lang="ja-JP" altLang="en-US" sz="3200" dirty="0">
                <a:solidFill>
                  <a:srgbClr val="000000"/>
                </a:solidFill>
                <a:latin typeface="HG創英角ｺﾞｼｯｸUB" panose="020B0909000000000000" pitchFamily="49" charset="-128"/>
                <a:ea typeface="HG創英角ｺﾞｼｯｸUB" panose="020B0909000000000000" pitchFamily="49" charset="-128"/>
              </a:rPr>
              <a:t>など　</a:t>
            </a:r>
            <a:r>
              <a:rPr lang="ja-JP" altLang="en-US" sz="3200" dirty="0">
                <a:solidFill>
                  <a:srgbClr val="FF0000"/>
                </a:solidFill>
                <a:latin typeface="HG創英角ｺﾞｼｯｸUB" panose="020B0909000000000000" pitchFamily="49" charset="-128"/>
                <a:ea typeface="HG創英角ｺﾞｼｯｸUB" panose="020B0909000000000000" pitchFamily="49" charset="-128"/>
              </a:rPr>
              <a:t>人事労務が重要に</a:t>
            </a:r>
          </a:p>
        </p:txBody>
      </p:sp>
      <p:sp>
        <p:nvSpPr>
          <p:cNvPr id="10" name="正方形/長方形 9">
            <a:extLst>
              <a:ext uri="{FF2B5EF4-FFF2-40B4-BE49-F238E27FC236}">
                <a16:creationId xmlns:a16="http://schemas.microsoft.com/office/drawing/2014/main" xmlns="" id="{14D2E7B9-225C-4AB7-A9D9-D074ABA2BE71}"/>
              </a:ext>
            </a:extLst>
          </p:cNvPr>
          <p:cNvSpPr/>
          <p:nvPr/>
        </p:nvSpPr>
        <p:spPr>
          <a:xfrm>
            <a:off x="78155" y="94989"/>
            <a:ext cx="8892480" cy="523220"/>
          </a:xfrm>
          <a:prstGeom prst="rect">
            <a:avLst/>
          </a:prstGeom>
        </p:spPr>
        <p:txBody>
          <a:bodyPr wrap="square">
            <a:spAutoFit/>
          </a:bodyPr>
          <a:lstStyle/>
          <a:p>
            <a:pPr eaLnBrk="1"/>
            <a:r>
              <a:rPr lang="en-US" altLang="ja-JP" sz="2800" dirty="0">
                <a:solidFill>
                  <a:srgbClr val="000000"/>
                </a:solidFill>
                <a:latin typeface="HG創英角ｺﾞｼｯｸUB" panose="020B0909000000000000" pitchFamily="49" charset="-128"/>
                <a:ea typeface="HG創英角ｺﾞｼｯｸUB" panose="020B0909000000000000" pitchFamily="49" charset="-128"/>
              </a:rPr>
              <a:t>1</a:t>
            </a:r>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　コロナ時代の人事労務－メンタル不調者の増加</a:t>
            </a:r>
            <a:endParaRPr lang="en-US" altLang="ja-JP" sz="2800" dirty="0">
              <a:solidFill>
                <a:srgbClr val="000000"/>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96453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7</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２　なぜ、ビジネスパーソンが病んでいくのか</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14" name="角丸四角形 13"/>
          <p:cNvSpPr/>
          <p:nvPr/>
        </p:nvSpPr>
        <p:spPr>
          <a:xfrm>
            <a:off x="154167" y="5140650"/>
            <a:ext cx="8741695" cy="1323280"/>
          </a:xfrm>
          <a:prstGeom prst="round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8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2800" b="0" dirty="0">
                <a:solidFill>
                  <a:schemeClr val="tx1"/>
                </a:solidFill>
                <a:latin typeface="HGS創英角ｺﾞｼｯｸUB" panose="020B0900000000000000" pitchFamily="50" charset="-128"/>
                <a:ea typeface="HGS創英角ｺﾞｼｯｸUB" panose="020B0900000000000000" pitchFamily="50" charset="-128"/>
              </a:rPr>
              <a:t>　</a:t>
            </a:r>
            <a:r>
              <a:rPr lang="ja-JP" altLang="en-US" sz="2800" dirty="0">
                <a:solidFill>
                  <a:srgbClr val="000000"/>
                </a:solidFill>
                <a:latin typeface="HGS創英角ｺﾞｼｯｸUB" panose="020B0900000000000000" pitchFamily="50" charset="-128"/>
                <a:ea typeface="HGS創英角ｺﾞｼｯｸUB" panose="020B0900000000000000" pitchFamily="50" charset="-128"/>
              </a:rPr>
              <a:t>組織心理学・心理測定論</a:t>
            </a:r>
            <a:r>
              <a:rPr kumimoji="1" lang="ja-JP" altLang="en-US" sz="2800" b="0" dirty="0">
                <a:solidFill>
                  <a:schemeClr val="tx1"/>
                </a:solidFill>
                <a:latin typeface="HGS創英角ｺﾞｼｯｸUB" panose="020B0900000000000000" pitchFamily="50" charset="-128"/>
                <a:ea typeface="HGS創英角ｺﾞｼｯｸUB" panose="020B0900000000000000" pitchFamily="50" charset="-128"/>
              </a:rPr>
              <a:t>に基づいた分析</a:t>
            </a:r>
            <a:r>
              <a:rPr kumimoji="1" lang="ja-JP" altLang="en-US" sz="3200" b="0" dirty="0">
                <a:solidFill>
                  <a:schemeClr val="tx1"/>
                </a:solidFill>
                <a:latin typeface="HGS創英角ｺﾞｼｯｸUB" panose="020B0900000000000000" pitchFamily="50" charset="-128"/>
                <a:ea typeface="HGS創英角ｺﾞｼｯｸUB" panose="020B0900000000000000" pitchFamily="50" charset="-128"/>
              </a:rPr>
              <a:t>ツール</a:t>
            </a:r>
            <a:r>
              <a:rPr lang="ja-JP" altLang="en-US" sz="3200" dirty="0">
                <a:solidFill>
                  <a:srgbClr val="000000"/>
                </a:solidFill>
                <a:latin typeface="HGS創英角ｺﾞｼｯｸUB" panose="020B0900000000000000" pitchFamily="50" charset="-128"/>
                <a:ea typeface="HGS創英角ｺﾞｼｯｸUB" panose="020B0900000000000000" pitchFamily="50" charset="-128"/>
              </a:rPr>
              <a:t>メンタルコンディションチェッカー「</a:t>
            </a:r>
            <a:r>
              <a:rPr kumimoji="1" lang="en-US" altLang="ja-JP" sz="3200" b="0" dirty="0">
                <a:solidFill>
                  <a:schemeClr val="tx1"/>
                </a:solidFill>
                <a:latin typeface="HGS創英角ｺﾞｼｯｸUB" panose="020B0900000000000000" pitchFamily="50" charset="-128"/>
                <a:ea typeface="HGS創英角ｺﾞｼｯｸUB" panose="020B0900000000000000" pitchFamily="50" charset="-128"/>
              </a:rPr>
              <a:t>POD</a:t>
            </a:r>
            <a:r>
              <a:rPr kumimoji="1" lang="ja-JP" altLang="en-US" sz="3200" b="0" dirty="0">
                <a:solidFill>
                  <a:schemeClr val="tx1"/>
                </a:solidFill>
                <a:latin typeface="HGS創英角ｺﾞｼｯｸUB" panose="020B0900000000000000" pitchFamily="50" charset="-128"/>
                <a:ea typeface="HGS創英角ｺﾞｼｯｸUB" panose="020B0900000000000000" pitchFamily="50" charset="-128"/>
              </a:rPr>
              <a:t>」</a:t>
            </a:r>
          </a:p>
        </p:txBody>
      </p:sp>
      <p:pic>
        <p:nvPicPr>
          <p:cNvPr id="25" name="図 24"/>
          <p:cNvPicPr>
            <a:picLocks noChangeAspect="1"/>
          </p:cNvPicPr>
          <p:nvPr/>
        </p:nvPicPr>
        <p:blipFill>
          <a:blip r:embed="rId3"/>
          <a:stretch>
            <a:fillRect/>
          </a:stretch>
        </p:blipFill>
        <p:spPr>
          <a:xfrm>
            <a:off x="289110" y="1480377"/>
            <a:ext cx="1879079" cy="2420026"/>
          </a:xfrm>
          <a:prstGeom prst="rect">
            <a:avLst/>
          </a:prstGeom>
        </p:spPr>
      </p:pic>
      <p:sp>
        <p:nvSpPr>
          <p:cNvPr id="26" name="テキスト ボックス 25"/>
          <p:cNvSpPr txBox="1"/>
          <p:nvPr/>
        </p:nvSpPr>
        <p:spPr>
          <a:xfrm>
            <a:off x="242761" y="811293"/>
            <a:ext cx="8564509" cy="523220"/>
          </a:xfrm>
          <a:prstGeom prst="rect">
            <a:avLst/>
          </a:prstGeom>
          <a:noFill/>
        </p:spPr>
        <p:txBody>
          <a:bodyPr wrap="square" rtlCol="0">
            <a:spAutoFit/>
          </a:bodyPr>
          <a:lstStyle/>
          <a:p>
            <a:r>
              <a:rPr kumimoji="1" lang="ja-JP" altLang="en-US" sz="2800" dirty="0">
                <a:latin typeface="HG創英角ｺﾞｼｯｸUB" panose="020B0909000000000000" pitchFamily="49" charset="-128"/>
                <a:ea typeface="HG創英角ｺﾞｼｯｸUB" panose="020B0909000000000000" pitchFamily="49" charset="-128"/>
              </a:rPr>
              <a:t>メンタル不調の原因はいろいろ言われてきましたが</a:t>
            </a:r>
          </a:p>
        </p:txBody>
      </p:sp>
      <p:sp>
        <p:nvSpPr>
          <p:cNvPr id="27" name="テキスト ボックス 26"/>
          <p:cNvSpPr txBox="1"/>
          <p:nvPr/>
        </p:nvSpPr>
        <p:spPr>
          <a:xfrm>
            <a:off x="2168189" y="2099503"/>
            <a:ext cx="6070425" cy="461665"/>
          </a:xfrm>
          <a:prstGeom prst="rect">
            <a:avLst/>
          </a:prstGeom>
          <a:noFill/>
        </p:spPr>
        <p:txBody>
          <a:bodyPr wrap="square" rtlCol="0">
            <a:spAutoFit/>
          </a:bodyPr>
          <a:lstStyle/>
          <a:p>
            <a:r>
              <a:rPr kumimoji="1" lang="ja-JP" altLang="en-US" sz="2400" dirty="0">
                <a:latin typeface="HG創英角ｺﾞｼｯｸUB" panose="020B0909000000000000" pitchFamily="49" charset="-128"/>
                <a:ea typeface="HG創英角ｺﾞｼｯｸUB" panose="020B0909000000000000" pitchFamily="49" charset="-128"/>
              </a:rPr>
              <a:t>☑人間関係が合わない　</a:t>
            </a:r>
          </a:p>
        </p:txBody>
      </p:sp>
      <p:sp>
        <p:nvSpPr>
          <p:cNvPr id="28" name="テキスト ボックス 27"/>
          <p:cNvSpPr txBox="1"/>
          <p:nvPr/>
        </p:nvSpPr>
        <p:spPr>
          <a:xfrm>
            <a:off x="2168189" y="1627803"/>
            <a:ext cx="6652283" cy="461665"/>
          </a:xfrm>
          <a:prstGeom prst="rect">
            <a:avLst/>
          </a:prstGeom>
          <a:noFill/>
        </p:spPr>
        <p:txBody>
          <a:bodyPr wrap="square" rtlCol="0">
            <a:spAutoFit/>
          </a:bodyPr>
          <a:lstStyle/>
          <a:p>
            <a:r>
              <a:rPr kumimoji="1" lang="ja-JP" altLang="en-US" sz="2400" dirty="0">
                <a:latin typeface="HG創英角ｺﾞｼｯｸUB" panose="020B0909000000000000" pitchFamily="49" charset="-128"/>
                <a:ea typeface="HG創英角ｺﾞｼｯｸUB" panose="020B0909000000000000" pitchFamily="49" charset="-128"/>
              </a:rPr>
              <a:t>☑長時間労働・ハラスメント　</a:t>
            </a:r>
          </a:p>
        </p:txBody>
      </p:sp>
      <p:sp>
        <p:nvSpPr>
          <p:cNvPr id="30" name="テキスト ボックス 29"/>
          <p:cNvSpPr txBox="1"/>
          <p:nvPr/>
        </p:nvSpPr>
        <p:spPr>
          <a:xfrm>
            <a:off x="2200600" y="2610837"/>
            <a:ext cx="6070425" cy="461665"/>
          </a:xfrm>
          <a:prstGeom prst="rect">
            <a:avLst/>
          </a:prstGeom>
          <a:noFill/>
        </p:spPr>
        <p:txBody>
          <a:bodyPr wrap="square" rtlCol="0">
            <a:spAutoFit/>
          </a:bodyPr>
          <a:lstStyle/>
          <a:p>
            <a:r>
              <a:rPr kumimoji="1" lang="ja-JP" altLang="en-US" sz="2400" dirty="0">
                <a:latin typeface="HG創英角ｺﾞｼｯｸUB" panose="020B0909000000000000" pitchFamily="49" charset="-128"/>
                <a:ea typeface="HG創英角ｺﾞｼｯｸUB" panose="020B0909000000000000" pitchFamily="49" charset="-128"/>
              </a:rPr>
              <a:t>☑</a:t>
            </a:r>
            <a:r>
              <a:rPr lang="ja-JP" altLang="en-US" sz="2400" dirty="0">
                <a:latin typeface="HG創英角ｺﾞｼｯｸUB" panose="020B0909000000000000" pitchFamily="49" charset="-128"/>
                <a:ea typeface="HG創英角ｺﾞｼｯｸUB" panose="020B0909000000000000" pitchFamily="49" charset="-128"/>
              </a:rPr>
              <a:t>仕事に適性がない</a:t>
            </a:r>
            <a:r>
              <a:rPr kumimoji="1" lang="ja-JP" altLang="en-US" sz="2400" dirty="0">
                <a:latin typeface="HG創英角ｺﾞｼｯｸUB" panose="020B0909000000000000" pitchFamily="49" charset="-128"/>
                <a:ea typeface="HG創英角ｺﾞｼｯｸUB" panose="020B0909000000000000" pitchFamily="49" charset="-128"/>
              </a:rPr>
              <a:t>　　　</a:t>
            </a:r>
          </a:p>
        </p:txBody>
      </p:sp>
      <p:sp>
        <p:nvSpPr>
          <p:cNvPr id="31" name="下矢印 30"/>
          <p:cNvSpPr/>
          <p:nvPr/>
        </p:nvSpPr>
        <p:spPr>
          <a:xfrm>
            <a:off x="3952870" y="3121619"/>
            <a:ext cx="864096" cy="49214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2" name="下矢印 31"/>
          <p:cNvSpPr/>
          <p:nvPr/>
        </p:nvSpPr>
        <p:spPr>
          <a:xfrm>
            <a:off x="3970449" y="4468195"/>
            <a:ext cx="864096" cy="49214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1082615" y="3793123"/>
            <a:ext cx="7981672" cy="584775"/>
          </a:xfrm>
          <a:prstGeom prst="rect">
            <a:avLst/>
          </a:prstGeom>
        </p:spPr>
        <p:txBody>
          <a:bodyPr wrap="none">
            <a:spAutoFit/>
          </a:bodyPr>
          <a:lstStyle/>
          <a:p>
            <a:r>
              <a:rPr lang="ja-JP" altLang="en-US" sz="3200" dirty="0">
                <a:latin typeface="HGS創英角ｺﾞｼｯｸUB" panose="020B0900000000000000" pitchFamily="50" charset="-128"/>
                <a:ea typeface="HGS創英角ｺﾞｼｯｸUB" panose="020B0900000000000000" pitchFamily="50" charset="-128"/>
              </a:rPr>
              <a:t>この原因を分析するツールが欲しい・・・</a:t>
            </a:r>
          </a:p>
        </p:txBody>
      </p:sp>
    </p:spTree>
    <p:extLst>
      <p:ext uri="{BB962C8B-B14F-4D97-AF65-F5344CB8AC3E}">
        <p14:creationId xmlns:p14="http://schemas.microsoft.com/office/powerpoint/2010/main" val="186010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8</a:t>
            </a:fld>
            <a:endParaRPr lang="en-US" altLang="ja-JP">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３　表参道メンタルヘルス研究所　サービス</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14" name="角丸四角形 13"/>
          <p:cNvSpPr/>
          <p:nvPr/>
        </p:nvSpPr>
        <p:spPr>
          <a:xfrm>
            <a:off x="827584" y="843711"/>
            <a:ext cx="7416824" cy="587940"/>
          </a:xfrm>
          <a:prstGeom prst="round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0" dirty="0">
                <a:solidFill>
                  <a:schemeClr val="tx1"/>
                </a:solidFill>
                <a:latin typeface="HGS創英角ｺﾞｼｯｸUB" panose="020B0900000000000000" pitchFamily="50" charset="-128"/>
                <a:ea typeface="HGS創英角ｺﾞｼｯｸUB" panose="020B0900000000000000" pitchFamily="50" charset="-128"/>
              </a:rPr>
              <a:t>①　</a:t>
            </a:r>
            <a:r>
              <a:rPr lang="ja-JP" altLang="en-US" sz="2400" dirty="0">
                <a:solidFill>
                  <a:srgbClr val="000000"/>
                </a:solidFill>
                <a:latin typeface="HGS創英角ｺﾞｼｯｸUB" panose="020B0900000000000000" pitchFamily="50" charset="-128"/>
                <a:ea typeface="HGS創英角ｺﾞｼｯｸUB" panose="020B0900000000000000" pitchFamily="50" charset="-128"/>
              </a:rPr>
              <a:t>組織心理学・心理測定論</a:t>
            </a:r>
            <a:r>
              <a:rPr kumimoji="1" lang="ja-JP" altLang="en-US" sz="2400" b="0" dirty="0">
                <a:solidFill>
                  <a:schemeClr val="tx1"/>
                </a:solidFill>
                <a:latin typeface="HGS創英角ｺﾞｼｯｸUB" panose="020B0900000000000000" pitchFamily="50" charset="-128"/>
                <a:ea typeface="HGS創英角ｺﾞｼｯｸUB" panose="020B0900000000000000" pitchFamily="50" charset="-128"/>
              </a:rPr>
              <a:t>に基づいた分析ツール</a:t>
            </a:r>
          </a:p>
        </p:txBody>
      </p:sp>
      <p:sp>
        <p:nvSpPr>
          <p:cNvPr id="16" name="テキスト ボックス 15"/>
          <p:cNvSpPr txBox="1"/>
          <p:nvPr/>
        </p:nvSpPr>
        <p:spPr>
          <a:xfrm>
            <a:off x="3403823" y="3913305"/>
            <a:ext cx="5567433" cy="707886"/>
          </a:xfrm>
          <a:prstGeom prst="rect">
            <a:avLst/>
          </a:prstGeom>
          <a:noFill/>
        </p:spPr>
        <p:txBody>
          <a:bodyPr wrap="square" rtlCol="0">
            <a:spAutoFit/>
          </a:bodyPr>
          <a:lstStyle/>
          <a:p>
            <a:r>
              <a:rPr kumimoji="1" lang="ja-JP" altLang="en-US" sz="2000" dirty="0">
                <a:latin typeface="HG創英角ｺﾞｼｯｸUB" panose="020B0909000000000000" pitchFamily="49" charset="-128"/>
                <a:ea typeface="HG創英角ｺﾞｼｯｸUB" panose="020B0909000000000000" pitchFamily="49" charset="-128"/>
              </a:rPr>
              <a:t>□　従業員満足度調査</a:t>
            </a:r>
          </a:p>
          <a:p>
            <a:r>
              <a:rPr lang="ja-JP" altLang="en-US" sz="2000" dirty="0">
                <a:latin typeface="HG創英角ｺﾞｼｯｸUB" panose="020B0909000000000000" pitchFamily="49" charset="-128"/>
                <a:ea typeface="HG創英角ｺﾞｼｯｸUB" panose="020B0909000000000000" pitchFamily="49" charset="-128"/>
              </a:rPr>
              <a:t>□　人事労務監査</a:t>
            </a:r>
            <a:r>
              <a:rPr lang="en-US" altLang="ja-JP" sz="2000" dirty="0">
                <a:latin typeface="HG創英角ｺﾞｼｯｸUB" panose="020B0909000000000000" pitchFamily="49" charset="-128"/>
                <a:ea typeface="HG創英角ｺﾞｼｯｸUB" panose="020B0909000000000000" pitchFamily="49" charset="-128"/>
              </a:rPr>
              <a:t>(</a:t>
            </a:r>
            <a:r>
              <a:rPr lang="ja-JP" altLang="en-US" sz="2000" dirty="0">
                <a:latin typeface="HG創英角ｺﾞｼｯｸUB" panose="020B0909000000000000" pitchFamily="49" charset="-128"/>
                <a:ea typeface="HG創英角ｺﾞｼｯｸUB" panose="020B0909000000000000" pitchFamily="49" charset="-128"/>
              </a:rPr>
              <a:t>コンプライアンス対応度合</a:t>
            </a:r>
            <a:r>
              <a:rPr lang="en-US" altLang="ja-JP" sz="2000" dirty="0">
                <a:latin typeface="HG創英角ｺﾞｼｯｸUB" panose="020B0909000000000000" pitchFamily="49" charset="-128"/>
                <a:ea typeface="HG創英角ｺﾞｼｯｸUB" panose="020B0909000000000000" pitchFamily="49" charset="-128"/>
              </a:rPr>
              <a:t>)</a:t>
            </a:r>
            <a:endParaRPr kumimoji="1" lang="ja-JP" altLang="en-US" sz="2000" dirty="0">
              <a:latin typeface="HG創英角ｺﾞｼｯｸUB" panose="020B0909000000000000" pitchFamily="49" charset="-128"/>
              <a:ea typeface="HG創英角ｺﾞｼｯｸUB" panose="020B0909000000000000" pitchFamily="49"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433440371"/>
              </p:ext>
            </p:extLst>
          </p:nvPr>
        </p:nvGraphicFramePr>
        <p:xfrm>
          <a:off x="827584" y="1745994"/>
          <a:ext cx="6696744" cy="1081233"/>
        </p:xfrm>
        <a:graphic>
          <a:graphicData uri="http://schemas.openxmlformats.org/drawingml/2006/table">
            <a:tbl>
              <a:tblPr firstRow="1" bandRow="1">
                <a:tableStyleId>{5C22544A-7EE6-4342-B048-85BDC9FD1C3A}</a:tableStyleId>
              </a:tblPr>
              <a:tblGrid>
                <a:gridCol w="6696744">
                  <a:extLst>
                    <a:ext uri="{9D8B030D-6E8A-4147-A177-3AD203B41FA5}">
                      <a16:colId xmlns:a16="http://schemas.microsoft.com/office/drawing/2014/main" xmlns="" val="20001"/>
                    </a:ext>
                  </a:extLst>
                </a:gridCol>
              </a:tblGrid>
              <a:tr h="411480">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メンタルコンディションチェッカー「</a:t>
                      </a:r>
                      <a:r>
                        <a:rPr kumimoji="1" lang="en-US" altLang="ja-JP" sz="28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POD</a:t>
                      </a:r>
                      <a:r>
                        <a:rPr kumimoji="1" lang="ja-JP" altLang="en-US" sz="28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a:t>
                      </a:r>
                    </a:p>
                  </a:txBody>
                  <a:tcPr/>
                </a:tc>
                <a:extLst>
                  <a:ext uri="{0D108BD9-81ED-4DB2-BD59-A6C34878D82A}">
                    <a16:rowId xmlns:a16="http://schemas.microsoft.com/office/drawing/2014/main" xmlns="" val="10000"/>
                  </a:ext>
                </a:extLst>
              </a:tr>
              <a:tr h="563073">
                <a:tc>
                  <a:txBody>
                    <a:bodyPr/>
                    <a:lstStyle/>
                    <a:p>
                      <a:pPr algn="ctr"/>
                      <a:r>
                        <a:rPr kumimoji="1" lang="ja-JP" altLang="en-US" sz="2400" dirty="0">
                          <a:solidFill>
                            <a:srgbClr val="FF0000"/>
                          </a:solidFill>
                          <a:latin typeface="HG創英角ｺﾞｼｯｸUB" panose="020B0909000000000000" pitchFamily="49" charset="-128"/>
                          <a:ea typeface="HG創英角ｺﾞｼｯｸUB" panose="020B0909000000000000" pitchFamily="49" charset="-128"/>
                        </a:rPr>
                        <a:t>ストレス耐性＋職務適性分析</a:t>
                      </a:r>
                    </a:p>
                  </a:txBody>
                  <a:tcPr/>
                </a:tc>
                <a:extLst>
                  <a:ext uri="{0D108BD9-81ED-4DB2-BD59-A6C34878D82A}">
                    <a16:rowId xmlns:a16="http://schemas.microsoft.com/office/drawing/2014/main" xmlns="" val="10001"/>
                  </a:ext>
                </a:extLst>
              </a:tr>
            </a:tbl>
          </a:graphicData>
        </a:graphic>
      </p:graphicFrame>
      <p:sp>
        <p:nvSpPr>
          <p:cNvPr id="18" name="角丸四角形 17"/>
          <p:cNvSpPr/>
          <p:nvPr/>
        </p:nvSpPr>
        <p:spPr>
          <a:xfrm>
            <a:off x="883543" y="4005064"/>
            <a:ext cx="2436557" cy="524369"/>
          </a:xfrm>
          <a:prstGeom prst="round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HGS創英角ｺﾞｼｯｸUB" panose="020B0900000000000000" pitchFamily="50" charset="-128"/>
                <a:ea typeface="HGS創英角ｺﾞｼｯｸUB" panose="020B0900000000000000" pitchFamily="50" charset="-128"/>
              </a:rPr>
              <a:t>②</a:t>
            </a:r>
            <a:r>
              <a:rPr kumimoji="1" lang="ja-JP" altLang="en-US" sz="2400" b="0" dirty="0">
                <a:solidFill>
                  <a:schemeClr val="tx1"/>
                </a:solidFill>
                <a:latin typeface="HGS創英角ｺﾞｼｯｸUB" panose="020B0900000000000000" pitchFamily="50" charset="-128"/>
                <a:ea typeface="HGS創英角ｺﾞｼｯｸUB" panose="020B0900000000000000" pitchFamily="50" charset="-128"/>
              </a:rPr>
              <a:t>　分析・・・</a:t>
            </a:r>
          </a:p>
        </p:txBody>
      </p:sp>
      <p:sp>
        <p:nvSpPr>
          <p:cNvPr id="19" name="加算記号 18"/>
          <p:cNvSpPr/>
          <p:nvPr/>
        </p:nvSpPr>
        <p:spPr>
          <a:xfrm>
            <a:off x="3707904" y="3241868"/>
            <a:ext cx="720080" cy="504056"/>
          </a:xfrm>
          <a:prstGeom prst="mathPlus">
            <a:avLst/>
          </a:prstGeom>
          <a:solidFill>
            <a:schemeClr val="accent5">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 name="角丸四角形 19"/>
          <p:cNvSpPr/>
          <p:nvPr/>
        </p:nvSpPr>
        <p:spPr>
          <a:xfrm>
            <a:off x="827584" y="4889472"/>
            <a:ext cx="5436116" cy="524369"/>
          </a:xfrm>
          <a:prstGeom prst="round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HGS創英角ｺﾞｼｯｸUB" panose="020B0900000000000000" pitchFamily="50" charset="-128"/>
                <a:ea typeface="HGS創英角ｺﾞｼｯｸUB" panose="020B0900000000000000" pitchFamily="50" charset="-128"/>
              </a:rPr>
              <a:t>③　改善提案・</a:t>
            </a:r>
            <a:r>
              <a:rPr kumimoji="1" lang="ja-JP" altLang="en-US" sz="2400" b="0" dirty="0">
                <a:solidFill>
                  <a:schemeClr val="tx1"/>
                </a:solidFill>
                <a:latin typeface="HGS創英角ｺﾞｼｯｸUB" panose="020B0900000000000000" pitchFamily="50" charset="-128"/>
                <a:ea typeface="HGS創英角ｺﾞｼｯｸUB" panose="020B0900000000000000" pitchFamily="50" charset="-128"/>
              </a:rPr>
              <a:t>コンサルティング</a:t>
            </a:r>
          </a:p>
        </p:txBody>
      </p:sp>
      <p:sp>
        <p:nvSpPr>
          <p:cNvPr id="21" name="テキスト ボックス 20"/>
          <p:cNvSpPr txBox="1"/>
          <p:nvPr/>
        </p:nvSpPr>
        <p:spPr>
          <a:xfrm>
            <a:off x="1135359" y="5682120"/>
            <a:ext cx="1984766" cy="584775"/>
          </a:xfrm>
          <a:prstGeom prst="rect">
            <a:avLst/>
          </a:prstGeom>
          <a:solidFill>
            <a:srgbClr val="CCECFF"/>
          </a:solidFill>
          <a:ln>
            <a:solidFill>
              <a:schemeClr val="tx1"/>
            </a:solidFill>
          </a:ln>
        </p:spPr>
        <p:txBody>
          <a:bodyPr wrap="square" rtlCol="0">
            <a:spAutoFit/>
          </a:bodyPr>
          <a:lstStyle/>
          <a:p>
            <a:r>
              <a:rPr lang="ja-JP" altLang="en-US" dirty="0">
                <a:latin typeface="HG創英角ｺﾞｼｯｸUB" panose="020B0909000000000000" pitchFamily="49" charset="-128"/>
                <a:ea typeface="HG創英角ｺﾞｼｯｸUB" panose="020B0909000000000000" pitchFamily="49" charset="-128"/>
              </a:rPr>
              <a:t>医学的</a:t>
            </a:r>
            <a:r>
              <a:rPr kumimoji="1" lang="ja-JP" altLang="en-US" dirty="0">
                <a:latin typeface="HG創英角ｺﾞｼｯｸUB" panose="020B0909000000000000" pitchFamily="49" charset="-128"/>
                <a:ea typeface="HG創英角ｺﾞｼｯｸUB" panose="020B0909000000000000" pitchFamily="49" charset="-128"/>
              </a:rPr>
              <a:t>見地からの改善提案</a:t>
            </a:r>
          </a:p>
        </p:txBody>
      </p:sp>
      <p:sp>
        <p:nvSpPr>
          <p:cNvPr id="22" name="テキスト ボックス 21"/>
          <p:cNvSpPr txBox="1"/>
          <p:nvPr/>
        </p:nvSpPr>
        <p:spPr>
          <a:xfrm>
            <a:off x="3571486" y="5690135"/>
            <a:ext cx="2158523" cy="584775"/>
          </a:xfrm>
          <a:prstGeom prst="rect">
            <a:avLst/>
          </a:prstGeom>
          <a:solidFill>
            <a:srgbClr val="CCECFF"/>
          </a:solidFill>
          <a:ln>
            <a:solidFill>
              <a:schemeClr val="tx1"/>
            </a:solidFill>
          </a:ln>
        </p:spPr>
        <p:txBody>
          <a:bodyPr wrap="square" rtlCol="0">
            <a:spAutoFit/>
          </a:bodyPr>
          <a:lstStyle/>
          <a:p>
            <a:r>
              <a:rPr lang="ja-JP" altLang="en-US" dirty="0">
                <a:latin typeface="HG創英角ｺﾞｼｯｸUB" panose="020B0909000000000000" pitchFamily="49" charset="-128"/>
                <a:ea typeface="HG創英角ｺﾞｼｯｸUB" panose="020B0909000000000000" pitchFamily="49" charset="-128"/>
              </a:rPr>
              <a:t>スポーツ的</a:t>
            </a:r>
            <a:r>
              <a:rPr kumimoji="1" lang="ja-JP" altLang="en-US" dirty="0">
                <a:latin typeface="HG創英角ｺﾞｼｯｸUB" panose="020B0909000000000000" pitchFamily="49" charset="-128"/>
                <a:ea typeface="HG創英角ｺﾞｼｯｸUB" panose="020B0909000000000000" pitchFamily="49" charset="-128"/>
              </a:rPr>
              <a:t>見地からの改善提案</a:t>
            </a:r>
          </a:p>
        </p:txBody>
      </p:sp>
      <p:sp>
        <p:nvSpPr>
          <p:cNvPr id="23" name="テキスト ボックス 22"/>
          <p:cNvSpPr txBox="1"/>
          <p:nvPr/>
        </p:nvSpPr>
        <p:spPr>
          <a:xfrm>
            <a:off x="6263700" y="5682121"/>
            <a:ext cx="2184740" cy="584775"/>
          </a:xfrm>
          <a:prstGeom prst="rect">
            <a:avLst/>
          </a:prstGeom>
          <a:solidFill>
            <a:srgbClr val="CCECFF"/>
          </a:solidFill>
          <a:ln>
            <a:solidFill>
              <a:schemeClr val="tx1"/>
            </a:solidFill>
          </a:ln>
        </p:spPr>
        <p:txBody>
          <a:bodyPr wrap="square" rtlCol="0">
            <a:spAutoFit/>
          </a:bodyPr>
          <a:lstStyle/>
          <a:p>
            <a:r>
              <a:rPr lang="ja-JP" altLang="en-US" dirty="0">
                <a:latin typeface="HG創英角ｺﾞｼｯｸUB" panose="020B0909000000000000" pitchFamily="49" charset="-128"/>
                <a:ea typeface="HG創英角ｺﾞｼｯｸUB" panose="020B0909000000000000" pitchFamily="49" charset="-128"/>
              </a:rPr>
              <a:t>人事労務の法律的</a:t>
            </a:r>
            <a:r>
              <a:rPr kumimoji="1" lang="ja-JP" altLang="en-US" dirty="0">
                <a:latin typeface="HG創英角ｺﾞｼｯｸUB" panose="020B0909000000000000" pitchFamily="49" charset="-128"/>
                <a:ea typeface="HG創英角ｺﾞｼｯｸUB" panose="020B0909000000000000" pitchFamily="49" charset="-128"/>
              </a:rPr>
              <a:t>見地からの改善提案</a:t>
            </a:r>
          </a:p>
        </p:txBody>
      </p:sp>
      <p:sp>
        <p:nvSpPr>
          <p:cNvPr id="2" name="上下矢印 1"/>
          <p:cNvSpPr/>
          <p:nvPr/>
        </p:nvSpPr>
        <p:spPr>
          <a:xfrm>
            <a:off x="78776" y="1268009"/>
            <a:ext cx="604792" cy="2088232"/>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0" dirty="0">
                <a:solidFill>
                  <a:schemeClr val="tx1"/>
                </a:solidFill>
                <a:latin typeface="HG創英角ｺﾞｼｯｸUB" panose="020B0909000000000000" pitchFamily="49" charset="-128"/>
                <a:ea typeface="HG創英角ｺﾞｼｯｸUB" panose="020B0909000000000000" pitchFamily="49" charset="-128"/>
              </a:rPr>
              <a:t>基本サービス</a:t>
            </a:r>
          </a:p>
        </p:txBody>
      </p:sp>
      <p:sp>
        <p:nvSpPr>
          <p:cNvPr id="15" name="上下矢印 14"/>
          <p:cNvSpPr/>
          <p:nvPr/>
        </p:nvSpPr>
        <p:spPr>
          <a:xfrm>
            <a:off x="78776" y="3977455"/>
            <a:ext cx="604792" cy="2088232"/>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0" dirty="0">
                <a:solidFill>
                  <a:schemeClr val="tx1"/>
                </a:solidFill>
                <a:latin typeface="HG創英角ｺﾞｼｯｸUB" panose="020B0909000000000000" pitchFamily="49" charset="-128"/>
                <a:ea typeface="HG創英角ｺﾞｼｯｸUB" panose="020B0909000000000000" pitchFamily="49" charset="-128"/>
              </a:rPr>
              <a:t>オプションサービス</a:t>
            </a:r>
          </a:p>
        </p:txBody>
      </p:sp>
    </p:spTree>
    <p:extLst>
      <p:ext uri="{BB962C8B-B14F-4D97-AF65-F5344CB8AC3E}">
        <p14:creationId xmlns:p14="http://schemas.microsoft.com/office/powerpoint/2010/main" val="321755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F3DA4AA-B02E-4A34-B3AB-0AAD14139D0D}"/>
              </a:ext>
            </a:extLst>
          </p:cNvPr>
          <p:cNvSpPr>
            <a:spLocks noGrp="1"/>
          </p:cNvSpPr>
          <p:nvPr>
            <p:ph type="sldNum" sz="quarter" idx="11"/>
          </p:nvPr>
        </p:nvSpPr>
        <p:spPr/>
        <p:txBody>
          <a:bodyPr/>
          <a:lstStyle/>
          <a:p>
            <a:pPr>
              <a:defRPr/>
            </a:pPr>
            <a:fld id="{01C8DBB7-12C4-4825-8E14-41FA58FC5972}" type="slidenum">
              <a:rPr lang="en-US" altLang="ja-JP" smtClean="0">
                <a:solidFill>
                  <a:srgbClr val="000000"/>
                </a:solidFill>
              </a:rPr>
              <a:pPr>
                <a:defRPr/>
              </a:pPr>
              <a:t>9</a:t>
            </a:fld>
            <a:endParaRPr lang="en-US" altLang="ja-JP" dirty="0">
              <a:solidFill>
                <a:srgbClr val="000000"/>
              </a:solidFill>
            </a:endParaRPr>
          </a:p>
        </p:txBody>
      </p:sp>
      <p:sp>
        <p:nvSpPr>
          <p:cNvPr id="6" name="正方形/長方形 5">
            <a:extLst>
              <a:ext uri="{FF2B5EF4-FFF2-40B4-BE49-F238E27FC236}">
                <a16:creationId xmlns:a16="http://schemas.microsoft.com/office/drawing/2014/main" xmlns="" id="{14D2E7B9-225C-4AB7-A9D9-D074ABA2BE71}"/>
              </a:ext>
            </a:extLst>
          </p:cNvPr>
          <p:cNvSpPr/>
          <p:nvPr/>
        </p:nvSpPr>
        <p:spPr>
          <a:xfrm>
            <a:off x="78776" y="115118"/>
            <a:ext cx="8892480" cy="523220"/>
          </a:xfrm>
          <a:prstGeom prst="rect">
            <a:avLst/>
          </a:prstGeom>
        </p:spPr>
        <p:txBody>
          <a:bodyPr wrap="square">
            <a:spAutoFit/>
          </a:bodyPr>
          <a:lstStyle/>
          <a:p>
            <a:pPr eaLnBrk="1"/>
            <a:r>
              <a:rPr lang="ja-JP" altLang="en-US" sz="2800" dirty="0">
                <a:solidFill>
                  <a:srgbClr val="000000"/>
                </a:solidFill>
                <a:latin typeface="HG創英角ｺﾞｼｯｸUB" panose="020B0909000000000000" pitchFamily="49" charset="-128"/>
                <a:ea typeface="HG創英角ｺﾞｼｯｸUB" panose="020B0909000000000000" pitchFamily="49" charset="-128"/>
              </a:rPr>
              <a:t>４　メンタルコンディションチェッカー</a:t>
            </a:r>
            <a:r>
              <a:rPr lang="en-US" altLang="ja-JP" sz="2800" dirty="0">
                <a:solidFill>
                  <a:srgbClr val="000000"/>
                </a:solidFill>
                <a:latin typeface="HG創英角ｺﾞｼｯｸUB" panose="020B0909000000000000" pitchFamily="49" charset="-128"/>
                <a:ea typeface="HG創英角ｺﾞｼｯｸUB" panose="020B0909000000000000" pitchFamily="49" charset="-128"/>
              </a:rPr>
              <a:t>(POD)</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9" name="テキスト ボックス 30">
            <a:extLst>
              <a:ext uri="{FF2B5EF4-FFF2-40B4-BE49-F238E27FC236}">
                <a16:creationId xmlns:a16="http://schemas.microsoft.com/office/drawing/2014/main" xmlns="" id="{8996AB2C-5A11-40A3-86AF-ACC780C2E413}"/>
              </a:ext>
            </a:extLst>
          </p:cNvPr>
          <p:cNvSpPr txBox="1">
            <a:spLocks noChangeArrowheads="1"/>
          </p:cNvSpPr>
          <p:nvPr/>
        </p:nvSpPr>
        <p:spPr bwMode="auto">
          <a:xfrm>
            <a:off x="6161701" y="3098077"/>
            <a:ext cx="2669904" cy="707886"/>
          </a:xfrm>
          <a:prstGeom prst="rect">
            <a:avLst/>
          </a:prstGeom>
          <a:solidFill>
            <a:srgbClr val="FFFFCC"/>
          </a:solidFill>
          <a:ln w="28575">
            <a:solidFill>
              <a:schemeClr val="bg2"/>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00"/>
                </a:solidFill>
                <a:effectLst/>
                <a:uLnTx/>
                <a:uFillTx/>
                <a:latin typeface="HG創英角ｺﾞｼｯｸUB" panose="020B0909000000000000" pitchFamily="49" charset="-128"/>
                <a:ea typeface="HG創英角ｺﾞｼｯｸUB" panose="020B0909000000000000" pitchFamily="49" charset="-128"/>
              </a:rPr>
              <a:t>●</a:t>
            </a:r>
            <a:r>
              <a:rPr kumimoji="0" lang="ja-JP" altLang="en-US"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a:t>
            </a: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ストレス耐性値</a:t>
            </a:r>
            <a:endParaRPr kumimoji="0" lang="en-US" altLang="ja-JP"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FFFF00"/>
                </a:solidFill>
                <a:effectLst/>
                <a:uLnTx/>
                <a:uFillTx/>
                <a:latin typeface="HG創英角ｺﾞｼｯｸUB" panose="020B0909000000000000" pitchFamily="49" charset="-128"/>
                <a:ea typeface="HG創英角ｺﾞｼｯｸUB" panose="020B0909000000000000" pitchFamily="49" charset="-128"/>
              </a:rPr>
              <a:t>●</a:t>
            </a: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ストレス回復力</a:t>
            </a:r>
            <a:endParaRPr kumimoji="0" lang="en-US" altLang="ja-JP"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p:txBody>
      </p:sp>
      <p:sp>
        <p:nvSpPr>
          <p:cNvPr id="11" name="テキスト ボックス 10">
            <a:extLst>
              <a:ext uri="{FF2B5EF4-FFF2-40B4-BE49-F238E27FC236}">
                <a16:creationId xmlns:a16="http://schemas.microsoft.com/office/drawing/2014/main" xmlns="" id="{D05950F3-53C7-4D71-A702-8B5ADA9293BE}"/>
              </a:ext>
            </a:extLst>
          </p:cNvPr>
          <p:cNvSpPr txBox="1"/>
          <p:nvPr/>
        </p:nvSpPr>
        <p:spPr>
          <a:xfrm>
            <a:off x="2945756" y="4524369"/>
            <a:ext cx="2657834" cy="707886"/>
          </a:xfrm>
          <a:prstGeom prst="rect">
            <a:avLst/>
          </a:prstGeom>
          <a:solidFill>
            <a:srgbClr val="99FF99"/>
          </a:solidFill>
          <a:ln w="28575">
            <a:solidFill>
              <a:schemeClr val="tx1"/>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A5A5A5">
                    <a:lumMod val="75000"/>
                  </a:srgbClr>
                </a:solidFill>
                <a:effectLst/>
                <a:uLnTx/>
                <a:uFillTx/>
                <a:latin typeface="HG創英角ｺﾞｼｯｸUB" panose="020B0909000000000000" pitchFamily="49" charset="-128"/>
                <a:ea typeface="HG創英角ｺﾞｼｯｸUB" panose="020B0909000000000000" pitchFamily="49" charset="-128"/>
              </a:rPr>
              <a:t>●</a:t>
            </a: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気質特性値</a:t>
            </a:r>
            <a:endParaRPr kumimoji="0" lang="en-US" altLang="ja-JP"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A5A5A5">
                    <a:lumMod val="75000"/>
                  </a:srgbClr>
                </a:solidFill>
                <a:effectLst/>
                <a:uLnTx/>
                <a:uFillTx/>
                <a:latin typeface="HG創英角ｺﾞｼｯｸUB" panose="020B0909000000000000" pitchFamily="49" charset="-128"/>
                <a:ea typeface="HG創英角ｺﾞｼｯｸUB" panose="020B0909000000000000" pitchFamily="49" charset="-128"/>
              </a:rPr>
              <a:t>●</a:t>
            </a: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性質特性値</a:t>
            </a:r>
            <a:endParaRPr kumimoji="0" lang="en-US" altLang="ja-JP"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p:txBody>
      </p:sp>
      <p:sp>
        <p:nvSpPr>
          <p:cNvPr id="13" name="テキスト ボックス 12">
            <a:extLst>
              <a:ext uri="{FF2B5EF4-FFF2-40B4-BE49-F238E27FC236}">
                <a16:creationId xmlns:a16="http://schemas.microsoft.com/office/drawing/2014/main" xmlns="" id="{3387139C-B3E7-4DE2-BB99-1C8D8AAE60B2}"/>
              </a:ext>
            </a:extLst>
          </p:cNvPr>
          <p:cNvSpPr txBox="1"/>
          <p:nvPr/>
        </p:nvSpPr>
        <p:spPr>
          <a:xfrm>
            <a:off x="2956642" y="3098758"/>
            <a:ext cx="2657834" cy="1323439"/>
          </a:xfrm>
          <a:prstGeom prst="rect">
            <a:avLst/>
          </a:prstGeom>
          <a:solidFill>
            <a:srgbClr val="66CCFF"/>
          </a:solidFill>
          <a:ln w="28575">
            <a:solidFill>
              <a:schemeClr val="tx1"/>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44546A">
                    <a:lumMod val="60000"/>
                    <a:lumOff val="40000"/>
                  </a:srgbClr>
                </a:solidFill>
                <a:effectLst/>
                <a:uLnTx/>
                <a:uFillTx/>
                <a:latin typeface="HG創英角ｺﾞｼｯｸUB" panose="020B0909000000000000" pitchFamily="49" charset="-128"/>
                <a:ea typeface="HG創英角ｺﾞｼｯｸUB" panose="020B0909000000000000" pitchFamily="49" charset="-128"/>
              </a:rPr>
              <a:t>●</a:t>
            </a: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価値感値</a:t>
            </a:r>
            <a:r>
              <a:rPr kumimoji="0" lang="ja-JP" altLang="en-US"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a:t>
            </a:r>
            <a:endParaRPr kumimoji="0" lang="en-US" altLang="ja-JP" sz="2000" b="0"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①お金</a:t>
            </a:r>
            <a:endParaRPr kumimoji="0" lang="en-US" altLang="ja-JP"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②自己満足度合</a:t>
            </a:r>
            <a:endParaRPr kumimoji="0" lang="en-US" altLang="ja-JP"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　③他人評価</a:t>
            </a:r>
          </a:p>
        </p:txBody>
      </p:sp>
      <p:cxnSp>
        <p:nvCxnSpPr>
          <p:cNvPr id="14" name="直線矢印コネクタ 13">
            <a:extLst>
              <a:ext uri="{FF2B5EF4-FFF2-40B4-BE49-F238E27FC236}">
                <a16:creationId xmlns:a16="http://schemas.microsoft.com/office/drawing/2014/main" xmlns="" id="{1A741C93-6F02-4060-8798-5AA9F6D5DADD}"/>
              </a:ext>
            </a:extLst>
          </p:cNvPr>
          <p:cNvCxnSpPr/>
          <p:nvPr/>
        </p:nvCxnSpPr>
        <p:spPr>
          <a:xfrm>
            <a:off x="9905810" y="3578450"/>
            <a:ext cx="0" cy="327276"/>
          </a:xfrm>
          <a:prstGeom prst="straightConnector1">
            <a:avLst/>
          </a:prstGeom>
          <a:noFill/>
          <a:ln w="6350" cap="flat" cmpd="sng" algn="ctr">
            <a:solidFill>
              <a:srgbClr val="4472C4"/>
            </a:solidFill>
            <a:prstDash val="solid"/>
            <a:miter lim="800000"/>
            <a:tailEnd type="arrow"/>
          </a:ln>
          <a:effectLst/>
        </p:spPr>
      </p:cxnSp>
      <p:sp>
        <p:nvSpPr>
          <p:cNvPr id="2" name="正方形/長方形 1"/>
          <p:cNvSpPr/>
          <p:nvPr/>
        </p:nvSpPr>
        <p:spPr>
          <a:xfrm>
            <a:off x="323528" y="1075974"/>
            <a:ext cx="8496944" cy="1200329"/>
          </a:xfrm>
          <a:prstGeom prst="rect">
            <a:avLst/>
          </a:prstGeom>
        </p:spPr>
        <p:txBody>
          <a:bodyPr wrap="square">
            <a:spAutoFit/>
          </a:bodyPr>
          <a:lstStyle/>
          <a:p>
            <a:pPr lvl="0"/>
            <a:r>
              <a:rPr lang="ja-JP" altLang="en-US" sz="2400" dirty="0">
                <a:solidFill>
                  <a:srgbClr val="000000"/>
                </a:solidFill>
                <a:latin typeface="HGS創英角ｺﾞｼｯｸUB" panose="020B0900000000000000" pitchFamily="50" charset="-128"/>
                <a:ea typeface="HGS創英角ｺﾞｼｯｸUB" panose="020B0900000000000000" pitchFamily="50" charset="-128"/>
              </a:rPr>
              <a:t>→ビックファイブ理論に</a:t>
            </a:r>
            <a:r>
              <a:rPr lang="ja-JP" altLang="en-US" sz="2400" dirty="0">
                <a:solidFill>
                  <a:srgbClr val="FF0000"/>
                </a:solidFill>
                <a:latin typeface="HGS創英角ｺﾞｼｯｸUB" panose="020B0900000000000000" pitchFamily="50" charset="-128"/>
                <a:ea typeface="HGS創英角ｺﾞｼｯｸUB" panose="020B0900000000000000" pitchFamily="50" charset="-128"/>
              </a:rPr>
              <a:t>慶応大学渡辺名誉教授</a:t>
            </a:r>
            <a:r>
              <a:rPr lang="ja-JP" altLang="en-US" sz="2400" dirty="0">
                <a:solidFill>
                  <a:srgbClr val="000000"/>
                </a:solidFill>
                <a:latin typeface="HGS創英角ｺﾞｼｯｸUB" panose="020B0900000000000000" pitchFamily="50" charset="-128"/>
                <a:ea typeface="HGS創英角ｺﾞｼｯｸUB" panose="020B0900000000000000" pitchFamily="50" charset="-128"/>
              </a:rPr>
              <a:t>の組織心理学・心理測定論に基づく検査とストレス耐性等を融合したコンディションチェッカーです。</a:t>
            </a:r>
            <a:endParaRPr lang="ja-JP" altLang="en-US" sz="2400" dirty="0">
              <a:latin typeface="HGS創英角ｺﾞｼｯｸUB" panose="020B0900000000000000" pitchFamily="50" charset="-128"/>
              <a:ea typeface="HGS創英角ｺﾞｼｯｸUB" panose="020B0900000000000000" pitchFamily="50" charset="-128"/>
            </a:endParaRPr>
          </a:p>
        </p:txBody>
      </p:sp>
      <p:sp>
        <p:nvSpPr>
          <p:cNvPr id="16" name="テキスト ボックス 30">
            <a:extLst>
              <a:ext uri="{FF2B5EF4-FFF2-40B4-BE49-F238E27FC236}">
                <a16:creationId xmlns:a16="http://schemas.microsoft.com/office/drawing/2014/main" xmlns="" id="{8996AB2C-5A11-40A3-86AF-ACC780C2E413}"/>
              </a:ext>
            </a:extLst>
          </p:cNvPr>
          <p:cNvSpPr txBox="1">
            <a:spLocks noChangeArrowheads="1"/>
          </p:cNvSpPr>
          <p:nvPr/>
        </p:nvSpPr>
        <p:spPr bwMode="auto">
          <a:xfrm>
            <a:off x="251520" y="3114998"/>
            <a:ext cx="2042249" cy="707886"/>
          </a:xfrm>
          <a:prstGeom prst="rect">
            <a:avLst/>
          </a:prstGeom>
          <a:solidFill>
            <a:srgbClr val="FF99CC"/>
          </a:solidFill>
          <a:ln w="28575">
            <a:solidFill>
              <a:sysClr val="windowText" lastClr="000000">
                <a:lumMod val="65000"/>
                <a:lumOff val="35000"/>
              </a:sysClr>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effectLst/>
                <a:uLnTx/>
                <a:uFillTx/>
                <a:latin typeface="HG創英角ｺﾞｼｯｸUB" panose="020B0909000000000000" pitchFamily="49" charset="-128"/>
                <a:ea typeface="HG創英角ｺﾞｼｯｸUB" panose="020B0909000000000000" pitchFamily="49" charset="-128"/>
              </a:rPr>
              <a:t>ビックファイブアセスメント</a:t>
            </a:r>
            <a:endParaRPr kumimoji="0" lang="en-US" altLang="ja-JP" sz="2000" b="1" i="0" u="none" strike="noStrike" kern="0" cap="none" spc="0" normalizeH="0" baseline="0" noProof="0" dirty="0">
              <a:ln>
                <a:noFill/>
              </a:ln>
              <a:effectLst/>
              <a:uLnTx/>
              <a:uFillTx/>
              <a:latin typeface="HG創英角ｺﾞｼｯｸUB" panose="020B0909000000000000" pitchFamily="49" charset="-128"/>
              <a:ea typeface="HG創英角ｺﾞｼｯｸUB" panose="020B0909000000000000" pitchFamily="49" charset="-128"/>
            </a:endParaRPr>
          </a:p>
        </p:txBody>
      </p:sp>
      <p:sp>
        <p:nvSpPr>
          <p:cNvPr id="4" name="テキスト ボックス 3"/>
          <p:cNvSpPr txBox="1"/>
          <p:nvPr/>
        </p:nvSpPr>
        <p:spPr>
          <a:xfrm>
            <a:off x="2356185" y="3080824"/>
            <a:ext cx="504056" cy="769441"/>
          </a:xfrm>
          <a:prstGeom prst="rect">
            <a:avLst/>
          </a:prstGeom>
          <a:noFill/>
        </p:spPr>
        <p:txBody>
          <a:bodyPr wrap="square" rtlCol="0">
            <a:spAutoFit/>
          </a:bodyPr>
          <a:lstStyle/>
          <a:p>
            <a:r>
              <a:rPr kumimoji="1" lang="en-US" altLang="ja-JP" sz="4400" dirty="0">
                <a:latin typeface="HG創英角ｺﾞｼｯｸUB" panose="020B0909000000000000" pitchFamily="49" charset="-128"/>
                <a:ea typeface="HG創英角ｺﾞｼｯｸUB" panose="020B0909000000000000" pitchFamily="49" charset="-128"/>
              </a:rPr>
              <a:t>+</a:t>
            </a:r>
            <a:endParaRPr kumimoji="1" lang="ja-JP" altLang="en-US" sz="4400" dirty="0">
              <a:latin typeface="HG創英角ｺﾞｼｯｸUB" panose="020B0909000000000000" pitchFamily="49" charset="-128"/>
              <a:ea typeface="HG創英角ｺﾞｼｯｸUB" panose="020B0909000000000000" pitchFamily="49" charset="-128"/>
            </a:endParaRPr>
          </a:p>
        </p:txBody>
      </p:sp>
      <p:sp>
        <p:nvSpPr>
          <p:cNvPr id="5" name="正方形/長方形 4"/>
          <p:cNvSpPr/>
          <p:nvPr/>
        </p:nvSpPr>
        <p:spPr>
          <a:xfrm>
            <a:off x="2984363" y="5535161"/>
            <a:ext cx="5836109" cy="830997"/>
          </a:xfrm>
          <a:prstGeom prst="rect">
            <a:avLst/>
          </a:prstGeom>
        </p:spPr>
        <p:txBody>
          <a:bodyPr wrap="square">
            <a:spAutoFit/>
          </a:bodyPr>
          <a:lstStyle/>
          <a:p>
            <a:r>
              <a:rPr lang="ja-JP" altLang="en-US" sz="2400" dirty="0">
                <a:solidFill>
                  <a:srgbClr val="000000"/>
                </a:solidFill>
                <a:latin typeface="HGS創英角ｺﾞｼｯｸUB" panose="020B0900000000000000" pitchFamily="50" charset="-128"/>
                <a:ea typeface="HGS創英角ｺﾞｼｯｸUB" panose="020B0900000000000000" pitchFamily="50" charset="-128"/>
              </a:rPr>
              <a:t>慶応大学渡辺名誉教授の組織心理学・心理測定論の要素</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7" name="正方形/長方形 16"/>
          <p:cNvSpPr/>
          <p:nvPr/>
        </p:nvSpPr>
        <p:spPr>
          <a:xfrm>
            <a:off x="323528" y="5534959"/>
            <a:ext cx="2460016" cy="707886"/>
          </a:xfrm>
          <a:prstGeom prst="rect">
            <a:avLst/>
          </a:prstGeom>
        </p:spPr>
        <p:txBody>
          <a:bodyPr wrap="square">
            <a:spAutoFit/>
          </a:bodyPr>
          <a:lstStyle/>
          <a:p>
            <a:r>
              <a:rPr lang="ja-JP" altLang="ja-JP" sz="2000" dirty="0">
                <a:solidFill>
                  <a:srgbClr val="333333"/>
                </a:solidFill>
                <a:latin typeface="HG創英角ｺﾞｼｯｸUB" panose="020B0909000000000000" pitchFamily="49" charset="-128"/>
                <a:ea typeface="HG創英角ｺﾞｼｯｸUB" panose="020B0909000000000000" pitchFamily="49" charset="-128"/>
              </a:rPr>
              <a:t>「パーソナリティ検査の最終回答」</a:t>
            </a:r>
            <a:endParaRPr lang="ja-JP" altLang="en-US" sz="2000" dirty="0">
              <a:latin typeface="HG創英角ｺﾞｼｯｸUB" panose="020B0909000000000000" pitchFamily="49" charset="-128"/>
              <a:ea typeface="HG創英角ｺﾞｼｯｸUB" panose="020B0909000000000000" pitchFamily="49" charset="-128"/>
            </a:endParaRPr>
          </a:p>
        </p:txBody>
      </p:sp>
      <p:sp>
        <p:nvSpPr>
          <p:cNvPr id="18" name="テキスト ボックス 17"/>
          <p:cNvSpPr txBox="1"/>
          <p:nvPr/>
        </p:nvSpPr>
        <p:spPr>
          <a:xfrm>
            <a:off x="5710877" y="3140902"/>
            <a:ext cx="504056" cy="769441"/>
          </a:xfrm>
          <a:prstGeom prst="rect">
            <a:avLst/>
          </a:prstGeom>
          <a:noFill/>
        </p:spPr>
        <p:txBody>
          <a:bodyPr wrap="square" rtlCol="0">
            <a:spAutoFit/>
          </a:bodyPr>
          <a:lstStyle/>
          <a:p>
            <a:r>
              <a:rPr kumimoji="1" lang="en-US" altLang="ja-JP" sz="4400" dirty="0">
                <a:latin typeface="HG創英角ｺﾞｼｯｸUB" panose="020B0909000000000000" pitchFamily="49" charset="-128"/>
                <a:ea typeface="HG創英角ｺﾞｼｯｸUB" panose="020B0909000000000000" pitchFamily="49" charset="-128"/>
              </a:rPr>
              <a:t>+</a:t>
            </a:r>
            <a:endParaRPr kumimoji="1" lang="ja-JP" altLang="en-US" sz="44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09249542"/>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l">
          <a:defRPr kumimoji="1" sz="1400" b="0" dirty="0">
            <a:solidFill>
              <a:schemeClr val="tx1"/>
            </a:solidFill>
            <a:latin typeface="HGP創英角ｺﾞｼｯｸUB" panose="020B0900000000000000" pitchFamily="50" charset="-128"/>
            <a:ea typeface="HGP創英角ｺﾞｼｯｸUB" panose="020B09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26994</TotalTime>
  <Words>1214</Words>
  <Application>Microsoft Office PowerPoint</Application>
  <PresentationFormat>画面に合わせる (4:3)</PresentationFormat>
  <Paragraphs>311</Paragraphs>
  <Slides>20</Slides>
  <Notes>17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20</vt:i4>
      </vt:variant>
    </vt:vector>
  </HeadingPairs>
  <TitlesOfParts>
    <vt:vector size="32" baseType="lpstr">
      <vt:lpstr>HGP創英角ｺﾞｼｯｸUB</vt:lpstr>
      <vt:lpstr>HGS創英角ｺﾞｼｯｸUB</vt:lpstr>
      <vt:lpstr>HG創英角ｺﾞｼｯｸUB</vt:lpstr>
      <vt:lpstr>ＭＳ Ｐゴシック</vt:lpstr>
      <vt:lpstr>ＭＳ Ｐ明朝</vt:lpstr>
      <vt:lpstr>メイリオ</vt:lpstr>
      <vt:lpstr>游ゴシック</vt:lpstr>
      <vt:lpstr>Arial</vt:lpstr>
      <vt:lpstr>Arial Black</vt:lpstr>
      <vt:lpstr>Wingdings</vt:lpstr>
      <vt:lpstr>Pixel</vt:lpstr>
      <vt:lpstr>1_Pixel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ストレスマトリックス　　　　　</vt:lpstr>
      <vt:lpstr>８．パーソナリティ・タイプ</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人事評価制度</dc:title>
  <dc:creator>BSR</dc:creator>
  <cp:lastModifiedBy>s-kitamura</cp:lastModifiedBy>
  <cp:revision>442</cp:revision>
  <cp:lastPrinted>2021-04-20T00:59:52Z</cp:lastPrinted>
  <dcterms:created xsi:type="dcterms:W3CDTF">2009-04-22T08:45:50Z</dcterms:created>
  <dcterms:modified xsi:type="dcterms:W3CDTF">2021-09-15T02:45:43Z</dcterms:modified>
</cp:coreProperties>
</file>